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5"/>
  </p:notesMasterIdLst>
  <p:sldIdLst>
    <p:sldId id="317" r:id="rId3"/>
    <p:sldId id="318" r:id="rId4"/>
    <p:sldId id="313" r:id="rId5"/>
    <p:sldId id="323" r:id="rId6"/>
    <p:sldId id="320" r:id="rId7"/>
    <p:sldId id="366" r:id="rId8"/>
    <p:sldId id="324" r:id="rId9"/>
    <p:sldId id="370" r:id="rId10"/>
    <p:sldId id="371" r:id="rId11"/>
    <p:sldId id="332" r:id="rId12"/>
    <p:sldId id="327" r:id="rId13"/>
    <p:sldId id="365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31" r:id="rId23"/>
    <p:sldId id="341" r:id="rId24"/>
    <p:sldId id="347" r:id="rId25"/>
    <p:sldId id="344" r:id="rId26"/>
    <p:sldId id="345" r:id="rId27"/>
    <p:sldId id="367" r:id="rId28"/>
    <p:sldId id="380" r:id="rId29"/>
    <p:sldId id="368" r:id="rId30"/>
    <p:sldId id="369" r:id="rId31"/>
    <p:sldId id="333" r:id="rId32"/>
    <p:sldId id="316" r:id="rId33"/>
    <p:sldId id="334" r:id="rId34"/>
  </p:sldIdLst>
  <p:sldSz cx="12192000" cy="6858000"/>
  <p:notesSz cx="6858000" cy="9144000"/>
  <p:embeddedFontLst>
    <p:embeddedFont>
      <p:font typeface="나눔바른고딕" panose="020B0600000101010101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6E5"/>
    <a:srgbClr val="9FD3DD"/>
    <a:srgbClr val="445574"/>
    <a:srgbClr val="2C394C"/>
    <a:srgbClr val="313E58"/>
    <a:srgbClr val="CDDEE9"/>
    <a:srgbClr val="A9C5DA"/>
    <a:srgbClr val="A9C6D8"/>
    <a:srgbClr val="9CBDD2"/>
    <a:srgbClr val="792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6" autoAdjust="0"/>
    <p:restoredTop sz="76975" autoAdjust="0"/>
  </p:normalViewPr>
  <p:slideViewPr>
    <p:cSldViewPr snapToGrid="0">
      <p:cViewPr varScale="1">
        <p:scale>
          <a:sx n="91" d="100"/>
          <a:sy n="91" d="100"/>
        </p:scale>
        <p:origin x="99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09CD7-E8BD-4BC6-9B36-8371906F96D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71C2-3149-4FF3-8D26-3E43D3A84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2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5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 err="1"/>
              <a:t>라즈베리파이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아두이노</a:t>
            </a:r>
            <a:r>
              <a:rPr lang="ko-KR" altLang="en-US" baseline="0" dirty="0"/>
              <a:t> 호환보드</a:t>
            </a:r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우 상단</a:t>
            </a:r>
            <a:r>
              <a:rPr lang="en-US" altLang="ko-KR" baseline="0" dirty="0"/>
              <a:t>) Atmega328 </a:t>
            </a:r>
            <a:r>
              <a:rPr lang="ko-KR" altLang="en-US" baseline="0" dirty="0" err="1"/>
              <a:t>아두이노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나노</a:t>
            </a:r>
            <a:r>
              <a:rPr lang="ko-KR" altLang="en-US" baseline="0" dirty="0"/>
              <a:t> 호환보드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5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3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3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3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30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3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자이로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 값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(x, y, z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 각속도와 가속도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사람의 이동방향을 예측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걸음 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정면방향 등을 이용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C71C2-3149-4FF3-8D26-3E43D3A84A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0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14DB-5ADD-4247-92DD-82A6525AA353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1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D73B-2ADE-4CB8-A6AB-6DF8B4B7AFFA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4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331AE-49F1-4728-B98B-2823BB7FDC27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4FA3-A0AD-4718-85FE-C54517067C8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47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3F31-8D10-44B5-96F5-B6478EC82C2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3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3154-56AA-4018-9739-CDEB4FF96A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12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1CC1-ED23-4478-9AF0-8E78E395B07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75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D02C-2AEB-4CD8-BD62-D354E586AF9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0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A3EE-3DB3-436F-B342-78E192AAAC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347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2555-22D2-4F28-8D6A-7A89EBD7143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36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85CA-E540-4CE9-963D-97F2D869F2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5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3839-0F2B-4F87-B5FC-DB0825E5242B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24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2E82-79B2-40E8-A8A0-4D2452A8FD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00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0995-9C1C-46D4-A6EF-D81E97F4B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83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A710-EFE5-4D74-A681-60172E9530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1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5DE4-BE74-41C5-B1DB-22E811B7C6BA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BB9D-8FD1-4F73-BD17-FBC80FFB845E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A627-3287-4D43-B10C-E5C233308C09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5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F2D4-B8D6-4C4E-A1F7-5FE7B570F5D2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7079-38B1-480A-8F82-70219FB2CFC9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E224-C28F-44D1-ACFC-42C2098B5442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9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1260-B03E-456B-A8F8-F4316DCA70A1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3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BBE5E-426F-424A-B0FA-3EBBA7133414}" type="datetime1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451E-5CB0-4475-8AE3-592B6D30D1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7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ieI7DvCuF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원호 7"/>
          <p:cNvSpPr/>
          <p:nvPr/>
        </p:nvSpPr>
        <p:spPr>
          <a:xfrm>
            <a:off x="4609190" y="1941285"/>
            <a:ext cx="2973615" cy="2973615"/>
          </a:xfrm>
          <a:prstGeom prst="arc">
            <a:avLst>
              <a:gd name="adj1" fmla="val 2463913"/>
              <a:gd name="adj2" fmla="val 15139705"/>
            </a:avLst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/>
          <p:cNvSpPr/>
          <p:nvPr/>
        </p:nvSpPr>
        <p:spPr>
          <a:xfrm>
            <a:off x="3868963" y="1201963"/>
            <a:ext cx="4454072" cy="4454072"/>
          </a:xfrm>
          <a:prstGeom prst="arc">
            <a:avLst>
              <a:gd name="adj1" fmla="val 11024816"/>
              <a:gd name="adj2" fmla="val 0"/>
            </a:avLst>
          </a:prstGeom>
          <a:ln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/>
          <p:cNvSpPr/>
          <p:nvPr/>
        </p:nvSpPr>
        <p:spPr>
          <a:xfrm>
            <a:off x="3267980" y="600980"/>
            <a:ext cx="5656037" cy="5656037"/>
          </a:xfrm>
          <a:prstGeom prst="arc">
            <a:avLst>
              <a:gd name="adj1" fmla="val 19688032"/>
              <a:gd name="adj2" fmla="val 7901599"/>
            </a:avLst>
          </a:prstGeom>
          <a:ln>
            <a:solidFill>
              <a:srgbClr val="9FD3D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>
            <a:off x="2745466" y="0"/>
            <a:ext cx="6703334" cy="6703334"/>
          </a:xfrm>
          <a:prstGeom prst="arc">
            <a:avLst>
              <a:gd name="adj1" fmla="val 2463913"/>
              <a:gd name="adj2" fmla="val 0"/>
            </a:avLst>
          </a:prstGeom>
          <a:ln>
            <a:solidFill>
              <a:srgbClr val="2C394C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/>
          <p:cNvSpPr/>
          <p:nvPr/>
        </p:nvSpPr>
        <p:spPr>
          <a:xfrm>
            <a:off x="1835374" y="-827314"/>
            <a:ext cx="8521248" cy="8521248"/>
          </a:xfrm>
          <a:prstGeom prst="arc">
            <a:avLst>
              <a:gd name="adj1" fmla="val 18134670"/>
              <a:gd name="adj2" fmla="val 9789878"/>
            </a:avLst>
          </a:prstGeom>
          <a:ln>
            <a:solidFill>
              <a:srgbClr val="2C394C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>
            <a:off x="2405741" y="-337457"/>
            <a:ext cx="7380514" cy="7380514"/>
          </a:xfrm>
          <a:prstGeom prst="arc">
            <a:avLst>
              <a:gd name="adj1" fmla="val 68959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78078" y="1604052"/>
            <a:ext cx="3648079" cy="364807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652528" y="2744119"/>
            <a:ext cx="235994" cy="23599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99041" y="807947"/>
            <a:ext cx="4754566" cy="468324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632843"/>
              </a:avLst>
            </a:prstTxWarp>
            <a:spAutoFit/>
          </a:bodyPr>
          <a:lstStyle/>
          <a:p>
            <a:r>
              <a:rPr lang="en-US" altLang="ko-KR" sz="6000" dirty="0">
                <a:latin typeface="나눔바른고딕" panose="020B0600000101010101" charset="-127"/>
                <a:ea typeface="나눔바른고딕" panose="020B0600000101010101" charset="-127"/>
              </a:rPr>
              <a:t>Smart Following Car</a:t>
            </a:r>
            <a:endParaRPr lang="ko-KR" altLang="en-US" sz="6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800600" y="2133600"/>
            <a:ext cx="2590800" cy="2590800"/>
          </a:xfrm>
          <a:prstGeom prst="ellipse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71424" y="3856763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71424" y="2041573"/>
            <a:ext cx="2209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latin typeface="나눔바른고딕" panose="020B0600000101010101" charset="-127"/>
                <a:ea typeface="나눔바른고딕" panose="020B0600000101010101" charset="-127"/>
              </a:rPr>
              <a:t>3</a:t>
            </a:r>
            <a:endParaRPr lang="ko-KR" altLang="en-US" sz="13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94682" y="1487888"/>
            <a:ext cx="221167" cy="221167"/>
          </a:xfrm>
          <a:prstGeom prst="ellipse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765893" y="1547500"/>
            <a:ext cx="101942" cy="1019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C 0.08255 -1.85185E-6 0.14961 0.11921 0.14961 0.26597 C 0.14961 0.41273 0.08255 0.53218 -1.04167E-6 0.53218 C -0.08268 0.53218 -0.14961 0.41273 -0.14961 0.26597 C -0.14961 0.11921 -0.08268 -1.85185E-6 -1.04167E-6 -1.85185E-6 Z " pathEditMode="relative" rAng="0" ptsTypes="AAAAA">
                                      <p:cBhvr>
                                        <p:cTn id="6" dur="4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C 0.0211 -0.2669 0.16055 -0.45324 0.31146 -0.41551 C 0.46198 -0.37801 0.56745 -0.13009 0.54636 0.13681 C 0.52539 0.4044 0.38568 0.58982 0.2349 0.55208 C 0.08412 0.51458 -0.02096 0.26783 -3.54167E-6 -1.11111E-6 Z " pathEditMode="relative" rAng="16680000" ptsTypes="AAAAA">
                                      <p:cBhvr>
                                        <p:cTn id="8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6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C 0.08242 -0.10208 0.19649 -0.06481 0.25599 0.08611 C 0.31459 0.23403 0.29492 0.44074 0.21237 0.54352 C 0.12969 0.64653 0.01485 0.60787 -0.04349 0.45903 C -0.10312 0.30857 -0.08398 0.10533 -0.00013 -1.85185E-6 Z " pathEditMode="relative" rAng="19500000" ptsTypes="AAAAA">
                                      <p:cBhvr>
                                        <p:cTn id="10" dur="7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884306" y="213175"/>
            <a:ext cx="6701608" cy="6701608"/>
            <a:chOff x="893261" y="1155106"/>
            <a:chExt cx="4817747" cy="4817747"/>
          </a:xfrm>
        </p:grpSpPr>
        <p:pic>
          <p:nvPicPr>
            <p:cNvPr id="15" name="그림 1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1" r="34879"/>
            <a:stretch>
              <a:fillRect/>
            </a:stretch>
          </p:blipFill>
          <p:spPr bwMode="auto">
            <a:xfrm>
              <a:off x="1532915" y="1792220"/>
              <a:ext cx="3543518" cy="3543518"/>
            </a:xfrm>
            <a:custGeom>
              <a:avLst/>
              <a:gdLst>
                <a:gd name="connsiteX0" fmla="*/ 1771759 w 3543518"/>
                <a:gd name="connsiteY0" fmla="*/ 0 h 3543518"/>
                <a:gd name="connsiteX1" fmla="*/ 3543518 w 3543518"/>
                <a:gd name="connsiteY1" fmla="*/ 1771759 h 3543518"/>
                <a:gd name="connsiteX2" fmla="*/ 1771759 w 3543518"/>
                <a:gd name="connsiteY2" fmla="*/ 3543518 h 3543518"/>
                <a:gd name="connsiteX3" fmla="*/ 0 w 3543518"/>
                <a:gd name="connsiteY3" fmla="*/ 1771759 h 3543518"/>
                <a:gd name="connsiteX4" fmla="*/ 1771759 w 3543518"/>
                <a:gd name="connsiteY4" fmla="*/ 0 h 354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518" h="3543518">
                  <a:moveTo>
                    <a:pt x="1771759" y="0"/>
                  </a:moveTo>
                  <a:cubicBezTo>
                    <a:pt x="2750274" y="0"/>
                    <a:pt x="3543518" y="793244"/>
                    <a:pt x="3543518" y="1771759"/>
                  </a:cubicBezTo>
                  <a:cubicBezTo>
                    <a:pt x="3543518" y="2750274"/>
                    <a:pt x="2750274" y="3543518"/>
                    <a:pt x="1771759" y="3543518"/>
                  </a:cubicBezTo>
                  <a:cubicBezTo>
                    <a:pt x="793244" y="3543518"/>
                    <a:pt x="0" y="2750274"/>
                    <a:pt x="0" y="1771759"/>
                  </a:cubicBezTo>
                  <a:cubicBezTo>
                    <a:pt x="0" y="793244"/>
                    <a:pt x="793244" y="0"/>
                    <a:pt x="1771759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원호 16"/>
            <p:cNvSpPr/>
            <p:nvPr/>
          </p:nvSpPr>
          <p:spPr>
            <a:xfrm>
              <a:off x="1268583" y="1530428"/>
              <a:ext cx="4067106" cy="4067106"/>
            </a:xfrm>
            <a:prstGeom prst="arc">
              <a:avLst>
                <a:gd name="adj1" fmla="val 16711808"/>
                <a:gd name="adj2" fmla="val 16655348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/>
            <p:cNvSpPr/>
            <p:nvPr/>
          </p:nvSpPr>
          <p:spPr>
            <a:xfrm>
              <a:off x="893261" y="1155106"/>
              <a:ext cx="4817747" cy="4817747"/>
            </a:xfrm>
            <a:prstGeom prst="arc">
              <a:avLst>
                <a:gd name="adj1" fmla="val 608847"/>
                <a:gd name="adj2" fmla="val 17896654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76105" y="3563979"/>
            <a:ext cx="8391615" cy="0"/>
          </a:xfrm>
          <a:prstGeom prst="line">
            <a:avLst/>
          </a:prstGeom>
          <a:ln w="25400">
            <a:solidFill>
              <a:schemeClr val="bg1">
                <a:lumMod val="65000"/>
                <a:alpha val="47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00002" y="276346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원리이론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9920" y="3718165"/>
            <a:ext cx="522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 적용되는 원리와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사용되는 이론을 알아보겠습니다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53802" y="2793495"/>
            <a:ext cx="256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Chapter02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9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06216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8924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 flipV="1">
            <a:off x="3989913" y="3926534"/>
            <a:ext cx="0" cy="540000"/>
          </a:xfrm>
          <a:prstGeom prst="line">
            <a:avLst/>
          </a:prstGeom>
          <a:ln w="1111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" descr="C:\Users\LG\Desktop\부품정보\1342892(아두이노 9축 자이로 센서 모듈)\1342892(아두이노 9축 자이로 센서 모듈).jpg">
            <a:extLst>
              <a:ext uri="{FF2B5EF4-FFF2-40B4-BE49-F238E27FC236}">
                <a16:creationId xmlns:a16="http://schemas.microsoft.com/office/drawing/2014/main" id="{7CDE7AA6-247A-4BA4-A469-FEED2423B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27170" r="43007" b="15622"/>
          <a:stretch/>
        </p:blipFill>
        <p:spPr bwMode="auto">
          <a:xfrm rot="1502624">
            <a:off x="9295901" y="3414005"/>
            <a:ext cx="1942980" cy="188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LG\Desktop\부품정보\12006(XBee - 와이어 안테나 타입 모듈(XB24-AWI-001))\XBee - 와이어 안테나 타입 모듈(XB24-AWI-001).jpg">
            <a:extLst>
              <a:ext uri="{FF2B5EF4-FFF2-40B4-BE49-F238E27FC236}">
                <a16:creationId xmlns:a16="http://schemas.microsoft.com/office/drawing/2014/main" id="{D039FB48-47E4-493C-A842-5F8000992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t="28516" r="41512" b="32544"/>
          <a:stretch/>
        </p:blipFill>
        <p:spPr bwMode="auto">
          <a:xfrm>
            <a:off x="9215599" y="1628334"/>
            <a:ext cx="1544843" cy="19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5F5F4-73FF-4D9C-B0C6-37093E28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416656" y="2161724"/>
            <a:ext cx="3937000" cy="3960400"/>
            <a:chOff x="4572000" y="1774884"/>
            <a:chExt cx="3937000" cy="3960400"/>
          </a:xfrm>
        </p:grpSpPr>
        <p:pic>
          <p:nvPicPr>
            <p:cNvPr id="3077" name="Picture 5" descr="C:\Users\LG\Downloads\icons\wal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000" y="1774884"/>
              <a:ext cx="3937000" cy="39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:\Users\LG\Downloads\icons\signa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885" y="2177054"/>
              <a:ext cx="1144741" cy="7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LG\Downloads\icons\smartphone-cal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11" y="2948468"/>
              <a:ext cx="1111215" cy="11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60408" y="1979241"/>
            <a:ext cx="2895906" cy="4219083"/>
            <a:chOff x="591403" y="1327909"/>
            <a:chExt cx="2888422" cy="4208179"/>
          </a:xfrm>
        </p:grpSpPr>
        <p:pic>
          <p:nvPicPr>
            <p:cNvPr id="3075" name="Picture 3" descr="C:\Users\LG\Downloads\icons\meter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LG\Downloads\icons\signal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Picture 4" descr="C:\Users\LG\Desktop\부품정보\12006(XBee - 와이어 안테나 타입 모듈(XB24-AWI-001))\XBee - 와이어 안테나 타입 모듈(XB24-AWI-001).jpg">
            <a:extLst>
              <a:ext uri="{FF2B5EF4-FFF2-40B4-BE49-F238E27FC236}">
                <a16:creationId xmlns:a16="http://schemas.microsoft.com/office/drawing/2014/main" id="{85BE09A5-D7F3-4AE8-9FD3-9214FE79D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t="28516" r="43278" b="35520"/>
          <a:stretch/>
        </p:blipFill>
        <p:spPr bwMode="auto">
          <a:xfrm>
            <a:off x="1438829" y="1859873"/>
            <a:ext cx="1346929" cy="16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596604" y="1404599"/>
            <a:ext cx="129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6656" y="1394466"/>
            <a:ext cx="129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송신부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5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764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09005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4275011" y="3314524"/>
            <a:ext cx="695703" cy="73866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4275012" y="4677824"/>
            <a:ext cx="714940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02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구현을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 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위한 정보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7414" y="3478536"/>
            <a:ext cx="78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사람의 거리정보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7414" y="4754768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사람의 방향정보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5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2647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97876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거리정보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RSSI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이용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60412" y="500905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방향에서 거리측정이 가능함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7703" y="2970010"/>
            <a:ext cx="996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RSSI(</a:t>
            </a:r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Recived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Signal Strength Indicator)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41362" y="365319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수신 신호의 세기를 측정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87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135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29312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거리정보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RSSI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이용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60412" y="462805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신호에 의한 간섭으로 오차가 발생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7703" y="2970010"/>
            <a:ext cx="996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RSSI(</a:t>
            </a:r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Recived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Signal Strength Indicator)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41362" y="365319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수신 신호의 세기를 측정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9112" y="5180505"/>
            <a:ext cx="7874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0.1s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값을 받아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오류값을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평균치를 이용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1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57924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76220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거리정보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RSSI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이용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9B5F57-B1CB-4977-BD4A-A504425A2C69}"/>
              </a:ext>
            </a:extLst>
          </p:cNvPr>
          <p:cNvGrpSpPr/>
          <p:nvPr/>
        </p:nvGrpSpPr>
        <p:grpSpPr>
          <a:xfrm>
            <a:off x="1432450" y="2953768"/>
            <a:ext cx="2211557" cy="2191908"/>
            <a:chOff x="4572000" y="1774884"/>
            <a:chExt cx="3937000" cy="3960400"/>
          </a:xfrm>
        </p:grpSpPr>
        <p:pic>
          <p:nvPicPr>
            <p:cNvPr id="17" name="Picture 5" descr="C:\Users\LG\Downloads\icons\walk.png">
              <a:extLst>
                <a:ext uri="{FF2B5EF4-FFF2-40B4-BE49-F238E27FC236}">
                  <a16:creationId xmlns:a16="http://schemas.microsoft.com/office/drawing/2014/main" id="{3AB73AC3-878A-480B-A6B9-42D78128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000" y="1774884"/>
              <a:ext cx="3937000" cy="39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LG\Downloads\icons\signal.png">
              <a:extLst>
                <a:ext uri="{FF2B5EF4-FFF2-40B4-BE49-F238E27FC236}">
                  <a16:creationId xmlns:a16="http://schemas.microsoft.com/office/drawing/2014/main" id="{E1D0E2FE-731F-4394-BB21-C861E5398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885" y="2177054"/>
              <a:ext cx="1144741" cy="7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" descr="C:\Users\LG\Downloads\icons\smartphone-call.png">
              <a:extLst>
                <a:ext uri="{FF2B5EF4-FFF2-40B4-BE49-F238E27FC236}">
                  <a16:creationId xmlns:a16="http://schemas.microsoft.com/office/drawing/2014/main" id="{253BB713-9C40-4122-8361-B34292B3B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11" y="2948468"/>
              <a:ext cx="1111215" cy="11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93A1A-5FA2-4AD7-BCDC-4C11499AA6FB}"/>
              </a:ext>
            </a:extLst>
          </p:cNvPr>
          <p:cNvGrpSpPr/>
          <p:nvPr/>
        </p:nvGrpSpPr>
        <p:grpSpPr>
          <a:xfrm>
            <a:off x="4423294" y="3343295"/>
            <a:ext cx="1036029" cy="1412855"/>
            <a:chOff x="591403" y="1327909"/>
            <a:chExt cx="2888422" cy="4208179"/>
          </a:xfrm>
        </p:grpSpPr>
        <p:pic>
          <p:nvPicPr>
            <p:cNvPr id="29" name="Picture 3" descr="C:\Users\LG\Downloads\icons\meter.png">
              <a:extLst>
                <a:ext uri="{FF2B5EF4-FFF2-40B4-BE49-F238E27FC236}">
                  <a16:creationId xmlns:a16="http://schemas.microsoft.com/office/drawing/2014/main" id="{E4261E73-7101-4F31-916F-D3ADDB4DB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LG\Downloads\icons\signal.png">
              <a:extLst>
                <a:ext uri="{FF2B5EF4-FFF2-40B4-BE49-F238E27FC236}">
                  <a16:creationId xmlns:a16="http://schemas.microsoft.com/office/drawing/2014/main" id="{4E315DB3-A79E-442D-BD0A-E0048524E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3686D88-BE06-45E8-B921-1E140549CAF2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9CDE446-F806-475B-99DC-EC8B5E4BBBA1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D2C3D9-5E62-4F72-B43B-6D5D4A4ACA70}"/>
              </a:ext>
            </a:extLst>
          </p:cNvPr>
          <p:cNvGrpSpPr/>
          <p:nvPr/>
        </p:nvGrpSpPr>
        <p:grpSpPr>
          <a:xfrm>
            <a:off x="6238610" y="3343295"/>
            <a:ext cx="1036029" cy="1412855"/>
            <a:chOff x="591403" y="1327909"/>
            <a:chExt cx="2888422" cy="4208179"/>
          </a:xfrm>
        </p:grpSpPr>
        <p:pic>
          <p:nvPicPr>
            <p:cNvPr id="37" name="Picture 3" descr="C:\Users\LG\Downloads\icons\meter.png">
              <a:extLst>
                <a:ext uri="{FF2B5EF4-FFF2-40B4-BE49-F238E27FC236}">
                  <a16:creationId xmlns:a16="http://schemas.microsoft.com/office/drawing/2014/main" id="{1DA4F48F-76E6-4F2D-974B-2297E92B3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C:\Users\LG\Downloads\icons\signal.png">
              <a:extLst>
                <a:ext uri="{FF2B5EF4-FFF2-40B4-BE49-F238E27FC236}">
                  <a16:creationId xmlns:a16="http://schemas.microsoft.com/office/drawing/2014/main" id="{2C112B71-2FD2-4AAE-8B11-F8853BA47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DE8B0F4-06BB-4E14-A504-C22DD0718A0F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D85B49F-A98C-4BF9-BB5B-ADE767522A87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82E712-1E57-4A3A-9619-2A1CCB48B492}"/>
              </a:ext>
            </a:extLst>
          </p:cNvPr>
          <p:cNvGrpSpPr/>
          <p:nvPr/>
        </p:nvGrpSpPr>
        <p:grpSpPr>
          <a:xfrm>
            <a:off x="8053926" y="3343295"/>
            <a:ext cx="1036029" cy="1412855"/>
            <a:chOff x="591403" y="1327909"/>
            <a:chExt cx="2888422" cy="4208179"/>
          </a:xfrm>
        </p:grpSpPr>
        <p:pic>
          <p:nvPicPr>
            <p:cNvPr id="43" name="Picture 3" descr="C:\Users\LG\Downloads\icons\meter.png">
              <a:extLst>
                <a:ext uri="{FF2B5EF4-FFF2-40B4-BE49-F238E27FC236}">
                  <a16:creationId xmlns:a16="http://schemas.microsoft.com/office/drawing/2014/main" id="{29280AC2-DB60-400F-8545-4B5285EA7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:\Users\LG\Downloads\icons\signal.png">
              <a:extLst>
                <a:ext uri="{FF2B5EF4-FFF2-40B4-BE49-F238E27FC236}">
                  <a16:creationId xmlns:a16="http://schemas.microsoft.com/office/drawing/2014/main" id="{56045858-AB8A-4D2D-9A7B-ED53E7578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5805493-1410-4544-934A-D9B4DD5C1138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5E4102-BFC7-47E3-ABD2-6696C4674E3D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32373B-9E09-4852-80C8-5E767C534B95}"/>
              </a:ext>
            </a:extLst>
          </p:cNvPr>
          <p:cNvGrpSpPr/>
          <p:nvPr/>
        </p:nvGrpSpPr>
        <p:grpSpPr>
          <a:xfrm>
            <a:off x="9869241" y="3343295"/>
            <a:ext cx="1036029" cy="1412855"/>
            <a:chOff x="591403" y="1327909"/>
            <a:chExt cx="2888422" cy="4208179"/>
          </a:xfrm>
        </p:grpSpPr>
        <p:pic>
          <p:nvPicPr>
            <p:cNvPr id="49" name="Picture 3" descr="C:\Users\LG\Downloads\icons\meter.png">
              <a:extLst>
                <a:ext uri="{FF2B5EF4-FFF2-40B4-BE49-F238E27FC236}">
                  <a16:creationId xmlns:a16="http://schemas.microsoft.com/office/drawing/2014/main" id="{8A7A038E-40B5-4DC5-BEB4-B5783CF93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C:\Users\LG\Downloads\icons\signal.png">
              <a:extLst>
                <a:ext uri="{FF2B5EF4-FFF2-40B4-BE49-F238E27FC236}">
                  <a16:creationId xmlns:a16="http://schemas.microsoft.com/office/drawing/2014/main" id="{77A1C998-BCAD-45E3-B54A-F28E0625C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8DE1963-EEFD-444C-A549-1D15A3917332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7A99B93-212B-4211-A03A-020378BFC1F8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EC657E6D-D725-45CB-82ED-B8403592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8E0F151-2F3B-4C30-BB9F-6D4DCB03D260}"/>
              </a:ext>
            </a:extLst>
          </p:cNvPr>
          <p:cNvCxnSpPr>
            <a:cxnSpLocks/>
          </p:cNvCxnSpPr>
          <p:nvPr/>
        </p:nvCxnSpPr>
        <p:spPr>
          <a:xfrm flipH="1">
            <a:off x="3681990" y="4049722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069CCB-2546-40FF-B67A-E2DBA195617E}"/>
              </a:ext>
            </a:extLst>
          </p:cNvPr>
          <p:cNvCxnSpPr>
            <a:cxnSpLocks/>
          </p:cNvCxnSpPr>
          <p:nvPr/>
        </p:nvCxnSpPr>
        <p:spPr>
          <a:xfrm flipH="1">
            <a:off x="5497306" y="4049722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95FCA8-71E4-4631-9996-74D825F08699}"/>
              </a:ext>
            </a:extLst>
          </p:cNvPr>
          <p:cNvCxnSpPr>
            <a:cxnSpLocks/>
          </p:cNvCxnSpPr>
          <p:nvPr/>
        </p:nvCxnSpPr>
        <p:spPr>
          <a:xfrm flipH="1">
            <a:off x="7312622" y="4049722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0C9292F-1581-401F-99D2-7318ACDF7334}"/>
              </a:ext>
            </a:extLst>
          </p:cNvPr>
          <p:cNvCxnSpPr>
            <a:cxnSpLocks/>
          </p:cNvCxnSpPr>
          <p:nvPr/>
        </p:nvCxnSpPr>
        <p:spPr>
          <a:xfrm flipH="1">
            <a:off x="9127938" y="4049722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2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69133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61628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거리정보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RSSI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이용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87" name="슬라이드 번호 개체 틀 5">
            <a:extLst>
              <a:ext uri="{FF2B5EF4-FFF2-40B4-BE49-F238E27FC236}">
                <a16:creationId xmlns:a16="http://schemas.microsoft.com/office/drawing/2014/main" id="{EC657E6D-D725-45CB-82ED-B8403592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1027" y="2837532"/>
            <a:ext cx="2976971" cy="2272470"/>
            <a:chOff x="1061027" y="2837532"/>
            <a:chExt cx="2976971" cy="227247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89B5F57-B1CB-4977-BD4A-A504425A2C69}"/>
                </a:ext>
              </a:extLst>
            </p:cNvPr>
            <p:cNvGrpSpPr/>
            <p:nvPr/>
          </p:nvGrpSpPr>
          <p:grpSpPr>
            <a:xfrm>
              <a:off x="1061027" y="3892304"/>
              <a:ext cx="1498206" cy="1217698"/>
              <a:chOff x="4572000" y="1774884"/>
              <a:chExt cx="3937000" cy="3960400"/>
            </a:xfrm>
          </p:grpSpPr>
          <p:pic>
            <p:nvPicPr>
              <p:cNvPr id="55" name="Picture 5" descr="C:\Users\LG\Downloads\icons\walk.png">
                <a:extLst>
                  <a:ext uri="{FF2B5EF4-FFF2-40B4-BE49-F238E27FC236}">
                    <a16:creationId xmlns:a16="http://schemas.microsoft.com/office/drawing/2014/main" id="{3AB73AC3-878A-480B-A6B9-42D78128C7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0" y="1774884"/>
                <a:ext cx="3937000" cy="396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6" descr="C:\Users\LG\Downloads\icons\signal.png">
                <a:extLst>
                  <a:ext uri="{FF2B5EF4-FFF2-40B4-BE49-F238E27FC236}">
                    <a16:creationId xmlns:a16="http://schemas.microsoft.com/office/drawing/2014/main" id="{E1D0E2FE-731F-4394-BB21-C861E5398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0885" y="2177054"/>
                <a:ext cx="1144741" cy="717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7" descr="C:\Users\LG\Downloads\icons\smartphone-call.png">
                <a:extLst>
                  <a:ext uri="{FF2B5EF4-FFF2-40B4-BE49-F238E27FC236}">
                    <a16:creationId xmlns:a16="http://schemas.microsoft.com/office/drawing/2014/main" id="{253BB713-9C40-4122-8361-B34292B3BB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4411" y="2948468"/>
                <a:ext cx="1111215" cy="11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959F1F8-F713-46E4-9A38-1B7D8EE24003}"/>
                </a:ext>
              </a:extLst>
            </p:cNvPr>
            <p:cNvGrpSpPr/>
            <p:nvPr/>
          </p:nvGrpSpPr>
          <p:grpSpPr>
            <a:xfrm>
              <a:off x="3462440" y="4031525"/>
              <a:ext cx="575558" cy="784901"/>
              <a:chOff x="591403" y="1327909"/>
              <a:chExt cx="2888422" cy="4208179"/>
            </a:xfrm>
          </p:grpSpPr>
          <p:pic>
            <p:nvPicPr>
              <p:cNvPr id="59" name="Picture 3" descr="C:\Users\LG\Downloads\icons\meter.png">
                <a:extLst>
                  <a:ext uri="{FF2B5EF4-FFF2-40B4-BE49-F238E27FC236}">
                    <a16:creationId xmlns:a16="http://schemas.microsoft.com/office/drawing/2014/main" id="{51996ABA-795D-41BD-8573-82C1782120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403" y="2647666"/>
                <a:ext cx="2888422" cy="2888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C:\Users\LG\Downloads\icons\signal.png">
                <a:extLst>
                  <a:ext uri="{FF2B5EF4-FFF2-40B4-BE49-F238E27FC236}">
                    <a16:creationId xmlns:a16="http://schemas.microsoft.com/office/drawing/2014/main" id="{5ECB28E1-A393-40B2-BDCC-1F4B64BDC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43872" y="1567831"/>
                <a:ext cx="1286286" cy="80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2890E9B6-9FDB-420B-994A-A95E233217EE}"/>
                  </a:ext>
                </a:extLst>
              </p:cNvPr>
              <p:cNvCxnSpPr/>
              <p:nvPr/>
            </p:nvCxnSpPr>
            <p:spPr>
              <a:xfrm>
                <a:off x="2035614" y="2118217"/>
                <a:ext cx="0" cy="64144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8E45FAD-A862-4459-8289-764DEA1BCBBA}"/>
                  </a:ext>
                </a:extLst>
              </p:cNvPr>
              <p:cNvSpPr/>
              <p:nvPr/>
            </p:nvSpPr>
            <p:spPr>
              <a:xfrm>
                <a:off x="1877617" y="1813054"/>
                <a:ext cx="315996" cy="3159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E71E0121-2F0E-4BC5-B220-F2CA9B7DC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233" y="4549755"/>
              <a:ext cx="70332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 Placeholder 3"/>
            <p:cNvSpPr txBox="1">
              <a:spLocks/>
            </p:cNvSpPr>
            <p:nvPr/>
          </p:nvSpPr>
          <p:spPr>
            <a:xfrm>
              <a:off x="1316681" y="2837532"/>
              <a:ext cx="458460" cy="553998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Ruda" panose="02000000000000000000" pitchFamily="2" charset="0"/>
                </a:rPr>
                <a:t>01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85760" y="2837532"/>
            <a:ext cx="3048369" cy="2691570"/>
            <a:chOff x="4685760" y="2837532"/>
            <a:chExt cx="3048369" cy="269157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8A4BEDF-DA3E-4FF9-B79F-085A0680765F}"/>
                </a:ext>
              </a:extLst>
            </p:cNvPr>
            <p:cNvGrpSpPr/>
            <p:nvPr/>
          </p:nvGrpSpPr>
          <p:grpSpPr>
            <a:xfrm>
              <a:off x="4896578" y="4311404"/>
              <a:ext cx="1498206" cy="1217698"/>
              <a:chOff x="4572000" y="1774884"/>
              <a:chExt cx="3937000" cy="3960400"/>
            </a:xfrm>
          </p:grpSpPr>
          <p:pic>
            <p:nvPicPr>
              <p:cNvPr id="64" name="Picture 5" descr="C:\Users\LG\Downloads\icons\walk.png">
                <a:extLst>
                  <a:ext uri="{FF2B5EF4-FFF2-40B4-BE49-F238E27FC236}">
                    <a16:creationId xmlns:a16="http://schemas.microsoft.com/office/drawing/2014/main" id="{E83A5D6E-244F-466D-B47F-BD79F3C84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0" y="1774884"/>
                <a:ext cx="3937000" cy="396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" descr="C:\Users\LG\Downloads\icons\signal.png">
                <a:extLst>
                  <a:ext uri="{FF2B5EF4-FFF2-40B4-BE49-F238E27FC236}">
                    <a16:creationId xmlns:a16="http://schemas.microsoft.com/office/drawing/2014/main" id="{E553A969-CF97-4B4C-9EA2-5D085EBAE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0885" y="2177054"/>
                <a:ext cx="1144741" cy="717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7" descr="C:\Users\LG\Downloads\icons\smartphone-call.png">
                <a:extLst>
                  <a:ext uri="{FF2B5EF4-FFF2-40B4-BE49-F238E27FC236}">
                    <a16:creationId xmlns:a16="http://schemas.microsoft.com/office/drawing/2014/main" id="{A6ACFC6D-B5B8-4FA6-BEC1-021C4B775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4411" y="2948468"/>
                <a:ext cx="1111215" cy="11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6A192E1-A16E-4601-A9EC-CD9A0BF121B5}"/>
                </a:ext>
              </a:extLst>
            </p:cNvPr>
            <p:cNvGrpSpPr/>
            <p:nvPr/>
          </p:nvGrpSpPr>
          <p:grpSpPr>
            <a:xfrm>
              <a:off x="7158571" y="3456900"/>
              <a:ext cx="575558" cy="784901"/>
              <a:chOff x="591403" y="1327909"/>
              <a:chExt cx="2888422" cy="4208179"/>
            </a:xfrm>
          </p:grpSpPr>
          <p:pic>
            <p:nvPicPr>
              <p:cNvPr id="68" name="Picture 3" descr="C:\Users\LG\Downloads\icons\meter.png">
                <a:extLst>
                  <a:ext uri="{FF2B5EF4-FFF2-40B4-BE49-F238E27FC236}">
                    <a16:creationId xmlns:a16="http://schemas.microsoft.com/office/drawing/2014/main" id="{32C7E2A1-1306-4DDC-94F0-06D8E4B02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403" y="2647666"/>
                <a:ext cx="2888422" cy="2888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4" descr="C:\Users\LG\Downloads\icons\signal.png">
                <a:extLst>
                  <a:ext uri="{FF2B5EF4-FFF2-40B4-BE49-F238E27FC236}">
                    <a16:creationId xmlns:a16="http://schemas.microsoft.com/office/drawing/2014/main" id="{4598B9C9-1C4E-43B6-9E9C-8D22B3B9D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43872" y="1567831"/>
                <a:ext cx="1286286" cy="80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610A131-7213-4C0E-99A4-19BCC8F1163F}"/>
                  </a:ext>
                </a:extLst>
              </p:cNvPr>
              <p:cNvCxnSpPr/>
              <p:nvPr/>
            </p:nvCxnSpPr>
            <p:spPr>
              <a:xfrm>
                <a:off x="2035614" y="2118217"/>
                <a:ext cx="0" cy="64144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E20ECBF-C690-49BF-8D0F-D71EAE1EF353}"/>
                  </a:ext>
                </a:extLst>
              </p:cNvPr>
              <p:cNvSpPr/>
              <p:nvPr/>
            </p:nvSpPr>
            <p:spPr>
              <a:xfrm>
                <a:off x="1877617" y="1813054"/>
                <a:ext cx="315996" cy="3159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D0665CC0-67E5-41CB-9839-6E4756207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014" y="4225509"/>
              <a:ext cx="789730" cy="446735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4685760" y="2837532"/>
              <a:ext cx="458460" cy="55399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Ruda" panose="02000000000000000000" pitchFamily="2" charset="0"/>
                </a:rPr>
                <a:t>02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047890" y="2837532"/>
            <a:ext cx="2851971" cy="2883495"/>
            <a:chOff x="8047890" y="2837532"/>
            <a:chExt cx="2851971" cy="28834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E6BBF18-9D7C-4318-9E90-EC4477C44ED8}"/>
                </a:ext>
              </a:extLst>
            </p:cNvPr>
            <p:cNvGrpSpPr/>
            <p:nvPr/>
          </p:nvGrpSpPr>
          <p:grpSpPr>
            <a:xfrm>
              <a:off x="8410393" y="4503329"/>
              <a:ext cx="1498206" cy="1217698"/>
              <a:chOff x="4572000" y="1774884"/>
              <a:chExt cx="3937000" cy="3960400"/>
            </a:xfrm>
          </p:grpSpPr>
          <p:pic>
            <p:nvPicPr>
              <p:cNvPr id="73" name="Picture 5" descr="C:\Users\LG\Downloads\icons\walk.png">
                <a:extLst>
                  <a:ext uri="{FF2B5EF4-FFF2-40B4-BE49-F238E27FC236}">
                    <a16:creationId xmlns:a16="http://schemas.microsoft.com/office/drawing/2014/main" id="{5FE9CE63-CF16-4548-AF3C-0545049E45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0" y="1774884"/>
                <a:ext cx="3937000" cy="396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6" descr="C:\Users\LG\Downloads\icons\signal.png">
                <a:extLst>
                  <a:ext uri="{FF2B5EF4-FFF2-40B4-BE49-F238E27FC236}">
                    <a16:creationId xmlns:a16="http://schemas.microsoft.com/office/drawing/2014/main" id="{3CF81554-1DFD-4F83-8A7E-EE69C34ED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0885" y="2177054"/>
                <a:ext cx="1144741" cy="717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7" descr="C:\Users\LG\Downloads\icons\smartphone-call.png">
                <a:extLst>
                  <a:ext uri="{FF2B5EF4-FFF2-40B4-BE49-F238E27FC236}">
                    <a16:creationId xmlns:a16="http://schemas.microsoft.com/office/drawing/2014/main" id="{940BCA80-49EE-44B3-B0ED-467650DD87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4411" y="2948468"/>
                <a:ext cx="1111215" cy="11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AF6B155-5B58-4716-B5BB-9FF5E534E7DE}"/>
                </a:ext>
              </a:extLst>
            </p:cNvPr>
            <p:cNvGrpSpPr/>
            <p:nvPr/>
          </p:nvGrpSpPr>
          <p:grpSpPr>
            <a:xfrm>
              <a:off x="10324303" y="2882049"/>
              <a:ext cx="575558" cy="784901"/>
              <a:chOff x="591403" y="1327909"/>
              <a:chExt cx="2888422" cy="4208179"/>
            </a:xfrm>
          </p:grpSpPr>
          <p:pic>
            <p:nvPicPr>
              <p:cNvPr id="77" name="Picture 3" descr="C:\Users\LG\Downloads\icons\meter.png">
                <a:extLst>
                  <a:ext uri="{FF2B5EF4-FFF2-40B4-BE49-F238E27FC236}">
                    <a16:creationId xmlns:a16="http://schemas.microsoft.com/office/drawing/2014/main" id="{FA914D0F-F4BB-478E-A64E-85ED33358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403" y="2647666"/>
                <a:ext cx="2888422" cy="2888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C:\Users\LG\Downloads\icons\signal.png">
                <a:extLst>
                  <a:ext uri="{FF2B5EF4-FFF2-40B4-BE49-F238E27FC236}">
                    <a16:creationId xmlns:a16="http://schemas.microsoft.com/office/drawing/2014/main" id="{96B5625F-C7EE-46E8-BB20-F58B3E7EF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43872" y="1567831"/>
                <a:ext cx="1286286" cy="8064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D4F1B002-CFB0-4081-B69D-7D2E4EF98643}"/>
                  </a:ext>
                </a:extLst>
              </p:cNvPr>
              <p:cNvCxnSpPr/>
              <p:nvPr/>
            </p:nvCxnSpPr>
            <p:spPr>
              <a:xfrm>
                <a:off x="2035614" y="2118217"/>
                <a:ext cx="0" cy="641444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D2C3535-B2C3-4F3D-A502-AEE975756CE6}"/>
                  </a:ext>
                </a:extLst>
              </p:cNvPr>
              <p:cNvSpPr/>
              <p:nvPr/>
            </p:nvSpPr>
            <p:spPr>
              <a:xfrm>
                <a:off x="1877617" y="1813054"/>
                <a:ext cx="315996" cy="3159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5616231C-39CD-4043-8AC1-3B9B2A991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8830" y="3666950"/>
              <a:ext cx="835473" cy="930738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8047890" y="2837532"/>
              <a:ext cx="458460" cy="55399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Ruda" panose="02000000000000000000" pitchFamily="2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9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70754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1296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슬라이드 번호 개체 틀 5">
            <a:extLst>
              <a:ext uri="{FF2B5EF4-FFF2-40B4-BE49-F238E27FC236}">
                <a16:creationId xmlns:a16="http://schemas.microsoft.com/office/drawing/2014/main" id="{EC657E6D-D725-45CB-82ED-B8403592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" name="Picture 2" descr="ë¤ë¹ê²ì´ìì ëí ì´ë¯¸ì§ ê²ìê²°ê³¼">
            <a:extLst>
              <a:ext uri="{FF2B5EF4-FFF2-40B4-BE49-F238E27FC236}">
                <a16:creationId xmlns:a16="http://schemas.microsoft.com/office/drawing/2014/main" id="{793F5041-8DDE-41C0-89B0-205C8DA4B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"/>
          <a:stretch/>
        </p:blipFill>
        <p:spPr bwMode="auto">
          <a:xfrm>
            <a:off x="8229599" y="2360646"/>
            <a:ext cx="3744685" cy="25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방향정보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PDR(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추측항법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)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07703" y="3065260"/>
            <a:ext cx="996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PDR(Pedestrian Dead Reckoning)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41362" y="374844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자동차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네비게이션에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사용되는 기술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19520" y="49519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자이로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 값으로 사람의 이동방향을 예측</a:t>
            </a:r>
          </a:p>
        </p:txBody>
      </p:sp>
    </p:spTree>
    <p:extLst>
      <p:ext uri="{BB962C8B-B14F-4D97-AF65-F5344CB8AC3E}">
        <p14:creationId xmlns:p14="http://schemas.microsoft.com/office/powerpoint/2010/main" val="114086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76246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45885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슬라이드 번호 개체 틀 5">
            <a:extLst>
              <a:ext uri="{FF2B5EF4-FFF2-40B4-BE49-F238E27FC236}">
                <a16:creationId xmlns:a16="http://schemas.microsoft.com/office/drawing/2014/main" id="{EC657E6D-D725-45CB-82ED-B8403592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2F3B6B-9922-474B-9443-89F618FD22C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6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방향정보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– PDR(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추측항법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)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9B5F57-B1CB-4977-BD4A-A504425A2C69}"/>
              </a:ext>
            </a:extLst>
          </p:cNvPr>
          <p:cNvGrpSpPr/>
          <p:nvPr/>
        </p:nvGrpSpPr>
        <p:grpSpPr>
          <a:xfrm>
            <a:off x="965777" y="3854204"/>
            <a:ext cx="1498206" cy="1217698"/>
            <a:chOff x="4572000" y="1774884"/>
            <a:chExt cx="3937000" cy="3960400"/>
          </a:xfrm>
        </p:grpSpPr>
        <p:pic>
          <p:nvPicPr>
            <p:cNvPr id="16" name="Picture 5" descr="C:\Users\LG\Downloads\icons\walk.png">
              <a:extLst>
                <a:ext uri="{FF2B5EF4-FFF2-40B4-BE49-F238E27FC236}">
                  <a16:creationId xmlns:a16="http://schemas.microsoft.com/office/drawing/2014/main" id="{3AB73AC3-878A-480B-A6B9-42D78128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000" y="1774884"/>
              <a:ext cx="3937000" cy="39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LG\Downloads\icons\signal.png">
              <a:extLst>
                <a:ext uri="{FF2B5EF4-FFF2-40B4-BE49-F238E27FC236}">
                  <a16:creationId xmlns:a16="http://schemas.microsoft.com/office/drawing/2014/main" id="{E1D0E2FE-731F-4394-BB21-C861E5398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885" y="2177054"/>
              <a:ext cx="1144741" cy="7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C:\Users\LG\Downloads\icons\smartphone-call.png">
              <a:extLst>
                <a:ext uri="{FF2B5EF4-FFF2-40B4-BE49-F238E27FC236}">
                  <a16:creationId xmlns:a16="http://schemas.microsoft.com/office/drawing/2014/main" id="{253BB713-9C40-4122-8361-B34292B3B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11" y="2948468"/>
              <a:ext cx="1111215" cy="11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59F1F8-F713-46E4-9A38-1B7D8EE24003}"/>
              </a:ext>
            </a:extLst>
          </p:cNvPr>
          <p:cNvGrpSpPr/>
          <p:nvPr/>
        </p:nvGrpSpPr>
        <p:grpSpPr>
          <a:xfrm>
            <a:off x="3367190" y="3993425"/>
            <a:ext cx="575558" cy="784901"/>
            <a:chOff x="591403" y="1327909"/>
            <a:chExt cx="2888422" cy="4208179"/>
          </a:xfrm>
        </p:grpSpPr>
        <p:pic>
          <p:nvPicPr>
            <p:cNvPr id="21" name="Picture 3" descr="C:\Users\LG\Downloads\icons\meter.png">
              <a:extLst>
                <a:ext uri="{FF2B5EF4-FFF2-40B4-BE49-F238E27FC236}">
                  <a16:creationId xmlns:a16="http://schemas.microsoft.com/office/drawing/2014/main" id="{51996ABA-795D-41BD-8573-82C178212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C:\Users\LG\Downloads\icons\signal.png">
              <a:extLst>
                <a:ext uri="{FF2B5EF4-FFF2-40B4-BE49-F238E27FC236}">
                  <a16:creationId xmlns:a16="http://schemas.microsoft.com/office/drawing/2014/main" id="{5ECB28E1-A393-40B2-BDCC-1F4B64BDC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890E9B6-9FDB-420B-994A-A95E233217EE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8E45FAD-A862-4459-8289-764DEA1BCBBA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A4BEDF-DA3E-4FF9-B79F-085A0680765F}"/>
              </a:ext>
            </a:extLst>
          </p:cNvPr>
          <p:cNvGrpSpPr/>
          <p:nvPr/>
        </p:nvGrpSpPr>
        <p:grpSpPr>
          <a:xfrm rot="1822150">
            <a:off x="4896578" y="3854204"/>
            <a:ext cx="1498206" cy="1217698"/>
            <a:chOff x="4572000" y="1774884"/>
            <a:chExt cx="3937000" cy="3960400"/>
          </a:xfrm>
        </p:grpSpPr>
        <p:pic>
          <p:nvPicPr>
            <p:cNvPr id="29" name="Picture 5" descr="C:\Users\LG\Downloads\icons\walk.png">
              <a:extLst>
                <a:ext uri="{FF2B5EF4-FFF2-40B4-BE49-F238E27FC236}">
                  <a16:creationId xmlns:a16="http://schemas.microsoft.com/office/drawing/2014/main" id="{E83A5D6E-244F-466D-B47F-BD79F3C84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000" y="1774884"/>
              <a:ext cx="3937000" cy="39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C:\Users\LG\Downloads\icons\signal.png">
              <a:extLst>
                <a:ext uri="{FF2B5EF4-FFF2-40B4-BE49-F238E27FC236}">
                  <a16:creationId xmlns:a16="http://schemas.microsoft.com/office/drawing/2014/main" id="{E553A969-CF97-4B4C-9EA2-5D085EBAE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885" y="2177054"/>
              <a:ext cx="1144741" cy="7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LG\Downloads\icons\smartphone-call.png">
              <a:extLst>
                <a:ext uri="{FF2B5EF4-FFF2-40B4-BE49-F238E27FC236}">
                  <a16:creationId xmlns:a16="http://schemas.microsoft.com/office/drawing/2014/main" id="{A6ACFC6D-B5B8-4FA6-BEC1-021C4B775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11" y="2948468"/>
              <a:ext cx="1111215" cy="11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A192E1-A16E-4601-A9EC-CD9A0BF121B5}"/>
              </a:ext>
            </a:extLst>
          </p:cNvPr>
          <p:cNvGrpSpPr/>
          <p:nvPr/>
        </p:nvGrpSpPr>
        <p:grpSpPr>
          <a:xfrm rot="2082171">
            <a:off x="6772050" y="4394890"/>
            <a:ext cx="575558" cy="784901"/>
            <a:chOff x="591403" y="1327909"/>
            <a:chExt cx="2888422" cy="4208179"/>
          </a:xfrm>
        </p:grpSpPr>
        <p:pic>
          <p:nvPicPr>
            <p:cNvPr id="33" name="Picture 3" descr="C:\Users\LG\Downloads\icons\meter.png">
              <a:extLst>
                <a:ext uri="{FF2B5EF4-FFF2-40B4-BE49-F238E27FC236}">
                  <a16:creationId xmlns:a16="http://schemas.microsoft.com/office/drawing/2014/main" id="{32C7E2A1-1306-4DDC-94F0-06D8E4B02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C:\Users\LG\Downloads\icons\signal.png">
              <a:extLst>
                <a:ext uri="{FF2B5EF4-FFF2-40B4-BE49-F238E27FC236}">
                  <a16:creationId xmlns:a16="http://schemas.microsoft.com/office/drawing/2014/main" id="{4598B9C9-1C4E-43B6-9E9C-8D22B3B9D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610A131-7213-4C0E-99A4-19BCC8F1163F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E20ECBF-C690-49BF-8D0F-D71EAE1EF353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71E0121-2F0E-4BC5-B220-F2CA9B7DCF3C}"/>
              </a:ext>
            </a:extLst>
          </p:cNvPr>
          <p:cNvCxnSpPr>
            <a:cxnSpLocks/>
          </p:cNvCxnSpPr>
          <p:nvPr/>
        </p:nvCxnSpPr>
        <p:spPr>
          <a:xfrm flipH="1">
            <a:off x="2463983" y="4511655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C0AC34-5B2A-4CEC-88DD-C4D7E6144850}"/>
              </a:ext>
            </a:extLst>
          </p:cNvPr>
          <p:cNvGrpSpPr/>
          <p:nvPr/>
        </p:nvGrpSpPr>
        <p:grpSpPr>
          <a:xfrm>
            <a:off x="8166426" y="3902806"/>
            <a:ext cx="1498206" cy="1217698"/>
            <a:chOff x="4572000" y="1774884"/>
            <a:chExt cx="3937000" cy="3960400"/>
          </a:xfrm>
        </p:grpSpPr>
        <p:pic>
          <p:nvPicPr>
            <p:cNvPr id="40" name="Picture 5" descr="C:\Users\LG\Downloads\icons\walk.png">
              <a:extLst>
                <a:ext uri="{FF2B5EF4-FFF2-40B4-BE49-F238E27FC236}">
                  <a16:creationId xmlns:a16="http://schemas.microsoft.com/office/drawing/2014/main" id="{B485FBD1-B41F-4079-A1FE-67A6BCF94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000" y="1774884"/>
              <a:ext cx="3937000" cy="39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C:\Users\LG\Downloads\icons\signal.png">
              <a:extLst>
                <a:ext uri="{FF2B5EF4-FFF2-40B4-BE49-F238E27FC236}">
                  <a16:creationId xmlns:a16="http://schemas.microsoft.com/office/drawing/2014/main" id="{CCBC4EDB-D80C-4A96-84D7-FD2428F71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885" y="2177054"/>
              <a:ext cx="1144741" cy="7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7" descr="C:\Users\LG\Downloads\icons\smartphone-call.png">
              <a:extLst>
                <a:ext uri="{FF2B5EF4-FFF2-40B4-BE49-F238E27FC236}">
                  <a16:creationId xmlns:a16="http://schemas.microsoft.com/office/drawing/2014/main" id="{6091550B-BCE2-4C82-A615-3D2077EE5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11" y="2948468"/>
              <a:ext cx="1111215" cy="111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8F9A727-5153-4282-8685-232C3FC72266}"/>
              </a:ext>
            </a:extLst>
          </p:cNvPr>
          <p:cNvGrpSpPr/>
          <p:nvPr/>
        </p:nvGrpSpPr>
        <p:grpSpPr>
          <a:xfrm>
            <a:off x="10567839" y="4042027"/>
            <a:ext cx="575558" cy="784901"/>
            <a:chOff x="591403" y="1327909"/>
            <a:chExt cx="2888422" cy="4208179"/>
          </a:xfrm>
        </p:grpSpPr>
        <p:pic>
          <p:nvPicPr>
            <p:cNvPr id="44" name="Picture 3" descr="C:\Users\LG\Downloads\icons\meter.png">
              <a:extLst>
                <a:ext uri="{FF2B5EF4-FFF2-40B4-BE49-F238E27FC236}">
                  <a16:creationId xmlns:a16="http://schemas.microsoft.com/office/drawing/2014/main" id="{EB328715-70CC-491B-A845-3AE38CBBF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03" y="2647666"/>
              <a:ext cx="2888422" cy="2888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C:\Users\LG\Downloads\icons\signal.png">
              <a:extLst>
                <a:ext uri="{FF2B5EF4-FFF2-40B4-BE49-F238E27FC236}">
                  <a16:creationId xmlns:a16="http://schemas.microsoft.com/office/drawing/2014/main" id="{D2BF4040-96F8-41D5-BB29-439E996B4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43872" y="1567831"/>
              <a:ext cx="1286286" cy="80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D49E63B-180C-4FE0-90F1-84A3D9C3C95E}"/>
                </a:ext>
              </a:extLst>
            </p:cNvPr>
            <p:cNvCxnSpPr/>
            <p:nvPr/>
          </p:nvCxnSpPr>
          <p:spPr>
            <a:xfrm>
              <a:off x="2035614" y="2118217"/>
              <a:ext cx="0" cy="6414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CC6F64-77AE-4058-A124-1B120FA515A4}"/>
                </a:ext>
              </a:extLst>
            </p:cNvPr>
            <p:cNvSpPr/>
            <p:nvPr/>
          </p:nvSpPr>
          <p:spPr>
            <a:xfrm>
              <a:off x="1877617" y="1813054"/>
              <a:ext cx="315996" cy="3159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BBD3DEE-5791-4E4F-8C6A-63E979800BDD}"/>
              </a:ext>
            </a:extLst>
          </p:cNvPr>
          <p:cNvCxnSpPr>
            <a:cxnSpLocks/>
          </p:cNvCxnSpPr>
          <p:nvPr/>
        </p:nvCxnSpPr>
        <p:spPr>
          <a:xfrm flipH="1">
            <a:off x="9664632" y="4560257"/>
            <a:ext cx="70332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아래로 구부러짐 3">
            <a:extLst>
              <a:ext uri="{FF2B5EF4-FFF2-40B4-BE49-F238E27FC236}">
                <a16:creationId xmlns:a16="http://schemas.microsoft.com/office/drawing/2014/main" id="{500A7F72-6CC4-4E7F-BF65-DF8150EF0E12}"/>
              </a:ext>
            </a:extLst>
          </p:cNvPr>
          <p:cNvSpPr/>
          <p:nvPr/>
        </p:nvSpPr>
        <p:spPr>
          <a:xfrm rot="13711693">
            <a:off x="4711395" y="4986042"/>
            <a:ext cx="555056" cy="4435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아래로 구부러짐 64">
            <a:extLst>
              <a:ext uri="{FF2B5EF4-FFF2-40B4-BE49-F238E27FC236}">
                <a16:creationId xmlns:a16="http://schemas.microsoft.com/office/drawing/2014/main" id="{628F4CE6-9267-458D-8656-F5CF29E5F55B}"/>
              </a:ext>
            </a:extLst>
          </p:cNvPr>
          <p:cNvSpPr/>
          <p:nvPr/>
        </p:nvSpPr>
        <p:spPr>
          <a:xfrm rot="13711693">
            <a:off x="6346554" y="5204951"/>
            <a:ext cx="555056" cy="4435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1183331" y="2837532"/>
            <a:ext cx="458460" cy="553998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uda" panose="02000000000000000000" pitchFamily="2" charset="0"/>
              </a:rPr>
              <a:t>01</a:t>
            </a:r>
          </a:p>
        </p:txBody>
      </p:sp>
      <p:sp>
        <p:nvSpPr>
          <p:cNvPr id="57" name="Text Placeholder 3"/>
          <p:cNvSpPr txBox="1">
            <a:spLocks/>
          </p:cNvSpPr>
          <p:nvPr/>
        </p:nvSpPr>
        <p:spPr>
          <a:xfrm>
            <a:off x="4685760" y="2837532"/>
            <a:ext cx="458460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uda" panose="02000000000000000000" pitchFamily="2" charset="0"/>
              </a:rPr>
              <a:t>02</a:t>
            </a:r>
          </a:p>
        </p:txBody>
      </p:sp>
      <p:sp>
        <p:nvSpPr>
          <p:cNvPr id="58" name="Text Placeholder 3"/>
          <p:cNvSpPr txBox="1">
            <a:spLocks/>
          </p:cNvSpPr>
          <p:nvPr/>
        </p:nvSpPr>
        <p:spPr>
          <a:xfrm>
            <a:off x="8390790" y="2837532"/>
            <a:ext cx="458460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uda" panose="020000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06167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44655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73188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ZigBee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와 </a:t>
            </a:r>
            <a:r>
              <a:rPr lang="ko-KR" altLang="en-US" sz="4000" b="1" dirty="0" err="1">
                <a:ea typeface="Fira Sans Book" panose="00000400000000000000" pitchFamily="50" charset="0"/>
                <a:cs typeface="Clear Sans Light" panose="020B0303030202020304" pitchFamily="34" charset="0"/>
              </a:rPr>
              <a:t>자이로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 센서 상호보완적 사용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169861" y="2703347"/>
            <a:ext cx="695703" cy="73866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01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1169862" y="4537836"/>
            <a:ext cx="714940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2264" y="2818392"/>
            <a:ext cx="9202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거리측정 오차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신호 간섭 등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0823" y="4652881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PDR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방향 오차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2969892" y="5334000"/>
            <a:ext cx="915552" cy="8382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0464" y="3561373"/>
            <a:ext cx="915552" cy="8382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027362" y="3688085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자이로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센서의 걸음 수 측정으로 보정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27361" y="5460712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RSSI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거리 이용한 방향 오류 예측으로 보정</a:t>
            </a:r>
          </a:p>
        </p:txBody>
      </p:sp>
    </p:spTree>
    <p:extLst>
      <p:ext uri="{BB962C8B-B14F-4D97-AF65-F5344CB8AC3E}">
        <p14:creationId xmlns:p14="http://schemas.microsoft.com/office/powerpoint/2010/main" val="12242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" grpId="0" animBg="1"/>
      <p:bldP spid="30" grpId="0" animBg="1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>
            <a:off x="1792091" y="1943435"/>
            <a:ext cx="2897497" cy="2839839"/>
          </a:xfrm>
          <a:prstGeom prst="ellipse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/>
          <p:cNvSpPr/>
          <p:nvPr/>
        </p:nvSpPr>
        <p:spPr>
          <a:xfrm>
            <a:off x="1578025" y="1733628"/>
            <a:ext cx="3325629" cy="3259452"/>
          </a:xfrm>
          <a:prstGeom prst="arc">
            <a:avLst>
              <a:gd name="adj1" fmla="val 16711808"/>
              <a:gd name="adj2" fmla="val 16655348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>
            <a:off x="1271129" y="1432840"/>
            <a:ext cx="3939420" cy="3861029"/>
          </a:xfrm>
          <a:prstGeom prst="arc">
            <a:avLst>
              <a:gd name="adj1" fmla="val 11024816"/>
              <a:gd name="adj2" fmla="val 5527043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/>
          <p:cNvSpPr/>
          <p:nvPr/>
        </p:nvSpPr>
        <p:spPr>
          <a:xfrm>
            <a:off x="-8458664" y="-4249059"/>
            <a:ext cx="15316199" cy="15316199"/>
          </a:xfrm>
          <a:prstGeom prst="arc">
            <a:avLst>
              <a:gd name="adj1" fmla="val 11024816"/>
              <a:gd name="adj2" fmla="val 5527043"/>
            </a:avLst>
          </a:prstGeom>
          <a:ln w="53975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3608" y="2901689"/>
            <a:ext cx="317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5518" y="1891658"/>
            <a:ext cx="340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프로젝트목적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70758" y="5709388"/>
            <a:ext cx="340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제작결과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2284" y="3172562"/>
            <a:ext cx="340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원리 및 이론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93920" y="4438656"/>
            <a:ext cx="340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사용부품</a:t>
            </a:r>
          </a:p>
        </p:txBody>
      </p:sp>
      <p:sp>
        <p:nvSpPr>
          <p:cNvPr id="3" name="타원 2"/>
          <p:cNvSpPr/>
          <p:nvPr/>
        </p:nvSpPr>
        <p:spPr>
          <a:xfrm>
            <a:off x="3087403" y="1606158"/>
            <a:ext cx="300073" cy="2941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491573" y="1906469"/>
            <a:ext cx="513945" cy="51394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88339" y="3177200"/>
            <a:ext cx="513945" cy="51394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488859" y="4447931"/>
            <a:ext cx="513945" cy="51394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171675" y="5718663"/>
            <a:ext cx="513945" cy="51394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670758" y="641891"/>
            <a:ext cx="340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조원소개</a:t>
            </a:r>
          </a:p>
        </p:txBody>
      </p:sp>
      <p:sp>
        <p:nvSpPr>
          <p:cNvPr id="32" name="타원 31"/>
          <p:cNvSpPr/>
          <p:nvPr/>
        </p:nvSpPr>
        <p:spPr>
          <a:xfrm>
            <a:off x="6156813" y="635737"/>
            <a:ext cx="513945" cy="51394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AC22B-FCF1-4C3C-997C-EF8CCA72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44444E-6 C 0.07528 4.44444E-6 0.13637 0.10509 0.13637 0.23541 C 0.13637 0.36527 0.07528 0.47222 0.00052 0.47222 C -0.07449 0.47222 -0.13493 0.36527 -0.13493 0.23541 C -0.13493 0.10509 -0.07449 4.44444E-6 0.00052 4.44444E-6 Z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73323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1638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80031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02. Principle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90235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6200000">
            <a:off x="4186786" y="4007782"/>
            <a:ext cx="3389467" cy="638355"/>
          </a:xfrm>
          <a:prstGeom prst="rect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6200000">
            <a:off x="7963678" y="3246281"/>
            <a:ext cx="562683" cy="5365356"/>
          </a:xfrm>
          <a:prstGeom prst="rect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6200000">
            <a:off x="9571136" y="1780703"/>
            <a:ext cx="505040" cy="2208087"/>
          </a:xfrm>
          <a:prstGeom prst="rect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16200000">
            <a:off x="7656331" y="2624649"/>
            <a:ext cx="2429463" cy="3606486"/>
            <a:chOff x="4015154" y="2816691"/>
            <a:chExt cx="2429463" cy="3606486"/>
          </a:xfrm>
        </p:grpSpPr>
        <p:pic>
          <p:nvPicPr>
            <p:cNvPr id="29" name="Picture 5" descr="C:\Users\LG\Desktop\icons\signa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812795" y="3355410"/>
              <a:ext cx="1084899" cy="68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그룹 33"/>
            <p:cNvGrpSpPr/>
            <p:nvPr/>
          </p:nvGrpSpPr>
          <p:grpSpPr>
            <a:xfrm>
              <a:off x="4597414" y="2816691"/>
              <a:ext cx="1623894" cy="3606486"/>
              <a:chOff x="4985489" y="2816689"/>
              <a:chExt cx="1623894" cy="3606486"/>
            </a:xfrm>
          </p:grpSpPr>
          <p:pic>
            <p:nvPicPr>
              <p:cNvPr id="36" name="Picture 4" descr="C:\Users\LG\Desktop\icons\signal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8420" y="2816689"/>
                <a:ext cx="1073000" cy="672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LG\Desktop\icons\car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312732" y="4126525"/>
                <a:ext cx="2969407" cy="1623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5" descr="C:\Users\LG\Desktop\icons\signa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62077" y="3275408"/>
              <a:ext cx="1084899" cy="68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4" descr="C:\Users\LG\Desktop\부품정보\1361839(알칸도 자율주행 초음파 센서모듈-2(RCanDo Ultrasonic Sensor Module-2 for Autonomous Driving))\1361839(알칸도 자율주행 초음파 센서모듈-2(RCanDo Ultrasonic Sensor Module-2 for Autonomous Driving)).jpg">
            <a:extLst>
              <a:ext uri="{FF2B5EF4-FFF2-40B4-BE49-F238E27FC236}">
                <a16:creationId xmlns:a16="http://schemas.microsoft.com/office/drawing/2014/main" id="{084FD6E3-67E0-4BA2-B686-CFFDC640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11618" b="15740"/>
          <a:stretch/>
        </p:blipFill>
        <p:spPr bwMode="auto">
          <a:xfrm>
            <a:off x="990529" y="3249443"/>
            <a:ext cx="3800180" cy="215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장애물 감지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4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765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-0.25 L -0.11406 -0.12639 C -0.11406 -0.07106 -0.10468 -0.00278 -0.09687 -0.00278 L -0.07968 -0.00278 " pathEditMode="relative" rAng="0" ptsTypes="FfFF">
                                      <p:cBhvr>
                                        <p:cTn id="18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123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884306" y="213175"/>
            <a:ext cx="6701608" cy="6701608"/>
            <a:chOff x="893261" y="1155106"/>
            <a:chExt cx="4817747" cy="4817747"/>
          </a:xfrm>
        </p:grpSpPr>
        <p:pic>
          <p:nvPicPr>
            <p:cNvPr id="20" name="그림 19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5" r="-405"/>
            <a:stretch/>
          </p:blipFill>
          <p:spPr bwMode="auto">
            <a:xfrm>
              <a:off x="1530636" y="1792480"/>
              <a:ext cx="3542998" cy="3542998"/>
            </a:xfrm>
            <a:custGeom>
              <a:avLst/>
              <a:gdLst>
                <a:gd name="connsiteX0" fmla="*/ 1771759 w 3543518"/>
                <a:gd name="connsiteY0" fmla="*/ 0 h 3543518"/>
                <a:gd name="connsiteX1" fmla="*/ 3543518 w 3543518"/>
                <a:gd name="connsiteY1" fmla="*/ 1771759 h 3543518"/>
                <a:gd name="connsiteX2" fmla="*/ 1771759 w 3543518"/>
                <a:gd name="connsiteY2" fmla="*/ 3543518 h 3543518"/>
                <a:gd name="connsiteX3" fmla="*/ 0 w 3543518"/>
                <a:gd name="connsiteY3" fmla="*/ 1771759 h 3543518"/>
                <a:gd name="connsiteX4" fmla="*/ 1771759 w 3543518"/>
                <a:gd name="connsiteY4" fmla="*/ 0 h 354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518" h="3543518">
                  <a:moveTo>
                    <a:pt x="1771759" y="0"/>
                  </a:moveTo>
                  <a:cubicBezTo>
                    <a:pt x="2750274" y="0"/>
                    <a:pt x="3543518" y="793244"/>
                    <a:pt x="3543518" y="1771759"/>
                  </a:cubicBezTo>
                  <a:cubicBezTo>
                    <a:pt x="3543518" y="2750274"/>
                    <a:pt x="2750274" y="3543518"/>
                    <a:pt x="1771759" y="3543518"/>
                  </a:cubicBezTo>
                  <a:cubicBezTo>
                    <a:pt x="793244" y="3543518"/>
                    <a:pt x="0" y="2750274"/>
                    <a:pt x="0" y="1771759"/>
                  </a:cubicBezTo>
                  <a:cubicBezTo>
                    <a:pt x="0" y="793244"/>
                    <a:pt x="793244" y="0"/>
                    <a:pt x="1771759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원호 21"/>
            <p:cNvSpPr/>
            <p:nvPr/>
          </p:nvSpPr>
          <p:spPr>
            <a:xfrm>
              <a:off x="1268583" y="1530428"/>
              <a:ext cx="4067106" cy="4067106"/>
            </a:xfrm>
            <a:prstGeom prst="arc">
              <a:avLst>
                <a:gd name="adj1" fmla="val 16711808"/>
                <a:gd name="adj2" fmla="val 16655348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>
              <a:off x="893261" y="1155106"/>
              <a:ext cx="4817747" cy="4817747"/>
            </a:xfrm>
            <a:prstGeom prst="arc">
              <a:avLst>
                <a:gd name="adj1" fmla="val 608847"/>
                <a:gd name="adj2" fmla="val 17896654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76105" y="3563979"/>
            <a:ext cx="8391615" cy="0"/>
          </a:xfrm>
          <a:prstGeom prst="line">
            <a:avLst/>
          </a:prstGeom>
          <a:ln w="25400">
            <a:solidFill>
              <a:schemeClr val="bg1">
                <a:lumMod val="65000"/>
                <a:alpha val="47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00002" y="276346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사용부품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09920" y="3718165"/>
            <a:ext cx="522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프로젝트에 사용되는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부품와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방법에 대하여 설명하겠습니다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3802" y="2793495"/>
            <a:ext cx="256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Chapter03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29586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071930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꺾인 연결선 14"/>
          <p:cNvCxnSpPr/>
          <p:nvPr/>
        </p:nvCxnSpPr>
        <p:spPr>
          <a:xfrm>
            <a:off x="2819400" y="1333501"/>
            <a:ext cx="9601200" cy="5086349"/>
          </a:xfrm>
          <a:prstGeom prst="bentConnector3">
            <a:avLst>
              <a:gd name="adj1" fmla="val 27778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762625" y="6292850"/>
            <a:ext cx="676275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4569176" y="1211489"/>
            <a:ext cx="1036805" cy="2166712"/>
            <a:chOff x="4698460" y="1083366"/>
            <a:chExt cx="1036805" cy="131936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19046" y="979558"/>
            <a:ext cx="696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Picture 2" descr="C:\Users\LG\Desktop\부품정보\1321213(알칸도 전방위 주행로봇 키트 (RCanDo Omnidirectional Mobile Robot Kit))\1321213(알칸도 전방위 주행로봇 키트 (RCanDo Omnidirectional Mobile Robot Kit)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t="5045" r="10772" b="11242"/>
          <a:stretch/>
        </p:blipFill>
        <p:spPr bwMode="auto">
          <a:xfrm>
            <a:off x="348141" y="1949054"/>
            <a:ext cx="4942518" cy="40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756133" y="1966123"/>
            <a:ext cx="4237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알칸도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전방위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주행로봇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카트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대체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장착가능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EEA43E-27CC-4DF0-817E-D3D5955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9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29972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18583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23" name="Picture 3" descr="C:\Users\LG\Desktop\부품정보\1245596(Arduino Uno (R3) 호환보드 [SZH-EK002])\1245596(Arduino Uno (R3) 호환보드 [SZH-EK002]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12" y="1615126"/>
            <a:ext cx="5352925" cy="401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97293" y="5581342"/>
            <a:ext cx="4930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Uno (R3)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호환보드</a:t>
            </a:r>
          </a:p>
        </p:txBody>
      </p:sp>
      <p:pic>
        <p:nvPicPr>
          <p:cNvPr id="5124" name="Picture 4" descr="C:\Users\LG\Desktop\부품정보\1361325(Atmega328 아두이노 나노 호환보드 CH340G [SZH-AT018])\1361325(Atmega328 아두이노 나노 호환보드 CH340G [SZH-AT018])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17269" r="4719" b="15626"/>
          <a:stretch/>
        </p:blipFill>
        <p:spPr bwMode="auto">
          <a:xfrm>
            <a:off x="7292570" y="1749622"/>
            <a:ext cx="2293034" cy="17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5A2674-0307-42AC-8FFF-A0D98E85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4569176" y="1333501"/>
            <a:ext cx="7851424" cy="5086349"/>
          </a:xfrm>
          <a:prstGeom prst="bentConnector3">
            <a:avLst>
              <a:gd name="adj1" fmla="val -39141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 rot="10800000">
            <a:off x="1579969" y="3055205"/>
            <a:ext cx="2913006" cy="3290122"/>
            <a:chOff x="4698460" y="1083366"/>
            <a:chExt cx="1036805" cy="131936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88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56233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360866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5762625" y="6292850"/>
            <a:ext cx="676275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8476" y="5374478"/>
            <a:ext cx="5015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9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자이로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가속도 센서 모듈</a:t>
            </a:r>
          </a:p>
        </p:txBody>
      </p:sp>
      <p:pic>
        <p:nvPicPr>
          <p:cNvPr id="6147" name="Picture 3" descr="C:\Users\LG\Desktop\부품정보\1342892(아두이노 9축 자이로 센서 모듈)\1342892(아두이노 9축 자이로 센서 모듈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30181" r="45132" b="15622"/>
          <a:stretch/>
        </p:blipFill>
        <p:spPr bwMode="auto">
          <a:xfrm rot="1502624">
            <a:off x="6006597" y="1847024"/>
            <a:ext cx="3469759" cy="33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LG\Desktop\부품정보\1247052(MPU-6050 6축 자이로 가속도 센서 모듈 GY-521 [SZH-EK007])\1247052(MPU-6050 6축 자이로 가속도 센서 모듈 GY-521 [SZH-EK007]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t="7834" r="12601" b="8898"/>
          <a:stretch/>
        </p:blipFill>
        <p:spPr bwMode="auto">
          <a:xfrm>
            <a:off x="2702966" y="1744601"/>
            <a:ext cx="3541919" cy="29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/>
          <p:nvPr/>
        </p:nvCxnSpPr>
        <p:spPr>
          <a:xfrm>
            <a:off x="4569176" y="1333501"/>
            <a:ext cx="7851424" cy="5086349"/>
          </a:xfrm>
          <a:prstGeom prst="bentConnector3">
            <a:avLst>
              <a:gd name="adj1" fmla="val -39141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 rot="10800000">
            <a:off x="1579969" y="3055205"/>
            <a:ext cx="2913006" cy="3290122"/>
            <a:chOff x="4698460" y="1083366"/>
            <a:chExt cx="1036805" cy="131936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993C4-18DC-483A-AE40-DA3081E5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6622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80704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꺾인 연결선 14"/>
          <p:cNvCxnSpPr/>
          <p:nvPr/>
        </p:nvCxnSpPr>
        <p:spPr>
          <a:xfrm>
            <a:off x="2819400" y="1333501"/>
            <a:ext cx="9601200" cy="5086349"/>
          </a:xfrm>
          <a:prstGeom prst="bentConnector3">
            <a:avLst>
              <a:gd name="adj1" fmla="val 27778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762625" y="6292850"/>
            <a:ext cx="676275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4569176" y="1211489"/>
            <a:ext cx="1036805" cy="2166712"/>
            <a:chOff x="4698460" y="1083366"/>
            <a:chExt cx="1036805" cy="131936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83026" y="5547008"/>
            <a:ext cx="501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XBee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와이어 안테나 타입 모듈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6216" y="5509496"/>
            <a:ext cx="374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XBee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Explorer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9096" y="1043962"/>
            <a:ext cx="696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endParaRPr lang="ko-KR" altLang="en-US" sz="36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C:\Users\LG\Desktop\부품정보\1232609(SparkFun XBee Explorer Regulated [WRL-11373])\1232609(SparkFun XBee Explorer Regulated [WRL-11373]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t="3694" r="22842" b="18657"/>
          <a:stretch/>
        </p:blipFill>
        <p:spPr bwMode="auto">
          <a:xfrm>
            <a:off x="5762624" y="1725691"/>
            <a:ext cx="2995705" cy="35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G\Desktop\부품정보\1232609(SparkFun XBee Explorer Regulated [WRL-11373])\1232609(뒷면-SparkFun XBee Explorer Regulated [WRL-11373])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3508" r="20336" b="3307"/>
          <a:stretch/>
        </p:blipFill>
        <p:spPr bwMode="auto">
          <a:xfrm>
            <a:off x="8758330" y="1696881"/>
            <a:ext cx="3017193" cy="351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LG\Desktop\부품정보\12006(XBee - 와이어 안테나 타입 모듈(XB24-AWI-001))\XBee - 와이어 안테나 타입 모듈(XB24-AWI-001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0" t="28516" r="41512" b="32544"/>
          <a:stretch/>
        </p:blipFill>
        <p:spPr bwMode="auto">
          <a:xfrm>
            <a:off x="1511735" y="1889350"/>
            <a:ext cx="2757630" cy="34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96C237-F7CA-438B-B184-5EE1AF7D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3993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74755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2196" y="1233518"/>
            <a:ext cx="696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프로토콜을 선택한 이유</a:t>
            </a:r>
          </a:p>
        </p:txBody>
      </p:sp>
      <p:pic>
        <p:nvPicPr>
          <p:cNvPr id="28" name="_x389588384" descr="EMB000027443a88">
            <a:extLst>
              <a:ext uri="{FF2B5EF4-FFF2-40B4-BE49-F238E27FC236}">
                <a16:creationId xmlns:a16="http://schemas.microsoft.com/office/drawing/2014/main" id="{FFCEBBC4-58ED-4996-9AF9-CB9957AE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8" y="2121010"/>
            <a:ext cx="9856000" cy="37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">
            <a:extLst>
              <a:ext uri="{FF2B5EF4-FFF2-40B4-BE49-F238E27FC236}">
                <a16:creationId xmlns:a16="http://schemas.microsoft.com/office/drawing/2014/main" id="{FD01BA9F-12A8-4FB2-895B-1DDCF67A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42196" y="1233518"/>
            <a:ext cx="696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Zigbee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프로토콜을 선택한 이유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01B44B-04DD-428C-9A17-F9D614AD2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0"/>
          <a:stretch/>
        </p:blipFill>
        <p:spPr>
          <a:xfrm>
            <a:off x="248556" y="2831236"/>
            <a:ext cx="6618092" cy="24331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3DCE78-B89D-42CF-A826-A72E6EF9B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37"/>
          <a:stretch/>
        </p:blipFill>
        <p:spPr>
          <a:xfrm>
            <a:off x="6988264" y="1737470"/>
            <a:ext cx="4839214" cy="39786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066B8-8907-4C63-B109-75533AE9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89385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43785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GOMCAM 20180617_1923340640">
            <a:hlinkClick r:id="" action="ppaction://media"/>
            <a:extLst>
              <a:ext uri="{FF2B5EF4-FFF2-40B4-BE49-F238E27FC236}">
                <a16:creationId xmlns:a16="http://schemas.microsoft.com/office/drawing/2014/main" id="{ABA020EA-AA8E-4208-932D-1E1D2E974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409" y="1350641"/>
            <a:ext cx="8229600" cy="5029200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2001328" y="1235530"/>
            <a:ext cx="10419272" cy="5184320"/>
          </a:xfrm>
          <a:prstGeom prst="bentConnector3">
            <a:avLst>
              <a:gd name="adj1" fmla="val -8949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0067006" y="1235529"/>
            <a:ext cx="1036805" cy="3526251"/>
            <a:chOff x="4698460" y="1083366"/>
            <a:chExt cx="1036805" cy="1319366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4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96599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75067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65143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03. Component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5347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꺾인 연결선 8"/>
          <p:cNvCxnSpPr/>
          <p:nvPr/>
        </p:nvCxnSpPr>
        <p:spPr>
          <a:xfrm>
            <a:off x="2001328" y="1235530"/>
            <a:ext cx="10419272" cy="5184320"/>
          </a:xfrm>
          <a:prstGeom prst="bentConnector3">
            <a:avLst>
              <a:gd name="adj1" fmla="val -8949"/>
            </a:avLst>
          </a:prstGeom>
          <a:ln w="444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2625" y="6292850"/>
            <a:ext cx="676275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0067006" y="1235529"/>
            <a:ext cx="1036805" cy="3526251"/>
            <a:chOff x="4698460" y="1083366"/>
            <a:chExt cx="1036805" cy="1319366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735265" y="1083366"/>
              <a:ext cx="0" cy="13193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4698460" y="1083366"/>
              <a:ext cx="10368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603895" y="5607616"/>
            <a:ext cx="501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초음파 센서모듈</a:t>
            </a:r>
          </a:p>
        </p:txBody>
      </p:sp>
      <p:pic>
        <p:nvPicPr>
          <p:cNvPr id="18" name="Picture 4" descr="C:\Users\LG\Desktop\부품정보\1361839(알칸도 자율주행 초음파 센서모듈-2(RCanDo Ultrasonic Sensor Module-2 for Autonomous Driving))\1361839(알칸도 자율주행 초음파 센서모듈-2(RCanDo Ultrasonic Sensor Module-2 for Autonomous Driving)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11618" b="15740"/>
          <a:stretch/>
        </p:blipFill>
        <p:spPr bwMode="auto">
          <a:xfrm>
            <a:off x="3078662" y="1733982"/>
            <a:ext cx="6065338" cy="34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6A49718B-1279-4DBF-AEC9-B09127FF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176B9A-9935-4AB7-8314-4E60ED0991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6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01561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63719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845524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00.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조원소개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12050" y="322261"/>
            <a:ext cx="108000" cy="731651"/>
            <a:chOff x="8267675" y="1647296"/>
            <a:chExt cx="108000" cy="731651"/>
          </a:xfrm>
          <a:solidFill>
            <a:schemeClr val="accent1">
              <a:lumMod val="50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rgbClr val="4455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rgbClr val="4455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Oval 53"/>
          <p:cNvSpPr/>
          <p:nvPr/>
        </p:nvSpPr>
        <p:spPr>
          <a:xfrm>
            <a:off x="4901813" y="2910280"/>
            <a:ext cx="2433784" cy="2433784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ound Diagonal Corner Rectangle 5"/>
          <p:cNvSpPr/>
          <p:nvPr/>
        </p:nvSpPr>
        <p:spPr>
          <a:xfrm flipH="1" flipV="1">
            <a:off x="6395043" y="4426041"/>
            <a:ext cx="4728211" cy="2028067"/>
          </a:xfrm>
          <a:prstGeom prst="round2DiagRect">
            <a:avLst>
              <a:gd name="adj1" fmla="val 9472"/>
              <a:gd name="adj2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ound Diagonal Corner Rectangle 9"/>
          <p:cNvSpPr/>
          <p:nvPr/>
        </p:nvSpPr>
        <p:spPr>
          <a:xfrm flipV="1">
            <a:off x="970642" y="4426039"/>
            <a:ext cx="4728211" cy="2028069"/>
          </a:xfrm>
          <a:prstGeom prst="round2DiagRect">
            <a:avLst>
              <a:gd name="adj1" fmla="val 9472"/>
              <a:gd name="adj2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ound Diagonal Corner Rectangle 13"/>
          <p:cNvSpPr/>
          <p:nvPr/>
        </p:nvSpPr>
        <p:spPr>
          <a:xfrm flipH="1">
            <a:off x="6395042" y="1955988"/>
            <a:ext cx="4728211" cy="1814106"/>
          </a:xfrm>
          <a:prstGeom prst="round2DiagRect">
            <a:avLst>
              <a:gd name="adj1" fmla="val 9472"/>
              <a:gd name="adj2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ound Diagonal Corner Rectangle 17"/>
          <p:cNvSpPr/>
          <p:nvPr/>
        </p:nvSpPr>
        <p:spPr>
          <a:xfrm>
            <a:off x="970642" y="1955989"/>
            <a:ext cx="4728211" cy="1814106"/>
          </a:xfrm>
          <a:prstGeom prst="round2DiagRect">
            <a:avLst>
              <a:gd name="adj1" fmla="val 9472"/>
              <a:gd name="adj2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38" name="Group 58"/>
          <p:cNvGrpSpPr/>
          <p:nvPr/>
        </p:nvGrpSpPr>
        <p:grpSpPr>
          <a:xfrm>
            <a:off x="1582798" y="2153686"/>
            <a:ext cx="3602681" cy="1492047"/>
            <a:chOff x="2969064" y="2082757"/>
            <a:chExt cx="2865679" cy="1182603"/>
          </a:xfrm>
        </p:grpSpPr>
        <p:sp>
          <p:nvSpPr>
            <p:cNvPr id="39" name="TextBox 38"/>
            <p:cNvSpPr txBox="1"/>
            <p:nvPr/>
          </p:nvSpPr>
          <p:spPr>
            <a:xfrm>
              <a:off x="3178728" y="2082757"/>
              <a:ext cx="2457990" cy="512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이상민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(</a:t>
              </a:r>
              <a:r>
                <a:rPr lang="en-US" altLang="ko-KR" sz="2400" b="1" dirty="0" err="1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Sangmin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 Lee)</a:t>
              </a:r>
              <a:endParaRPr lang="en-US" sz="2400" b="1" dirty="0">
                <a:solidFill>
                  <a:sysClr val="windowText" lastClr="000000"/>
                </a:solidFill>
                <a:cs typeface="Clear Sans" panose="020B0503030202020304" pitchFamily="34" charset="0"/>
              </a:endParaRPr>
            </a:p>
          </p:txBody>
        </p:sp>
        <p:sp>
          <p:nvSpPr>
            <p:cNvPr id="40" name="Rectangle 60"/>
            <p:cNvSpPr/>
            <p:nvPr/>
          </p:nvSpPr>
          <p:spPr>
            <a:xfrm>
              <a:off x="2969064" y="2460341"/>
              <a:ext cx="2865679" cy="805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단국대학교 전자전기공학부</a:t>
              </a:r>
              <a:endParaRPr lang="en-US" altLang="ko-KR" sz="2000" dirty="0">
                <a:solidFill>
                  <a:sysClr val="windowText" lastClr="000000"/>
                </a:solidFill>
                <a:cs typeface="Clear Sans Light" panose="020B03030302020203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32153179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조장</a:t>
              </a:r>
              <a:endParaRPr lang="en-US" sz="2000" dirty="0">
                <a:solidFill>
                  <a:sysClr val="windowText" lastClr="000000"/>
                </a:solidFill>
                <a:cs typeface="Clear Sans Light" panose="020B0303030202020304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759557" y="4391099"/>
            <a:ext cx="163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Ruda" panose="02000000000000000000" pitchFamily="2" charset="0"/>
                <a:cs typeface="Clear Sans" panose="020B0503030202020304" pitchFamily="34" charset="0"/>
              </a:rPr>
              <a:t>Internal Marketing</a:t>
            </a:r>
          </a:p>
        </p:txBody>
      </p:sp>
      <p:grpSp>
        <p:nvGrpSpPr>
          <p:cNvPr id="44" name="Group 6"/>
          <p:cNvGrpSpPr/>
          <p:nvPr/>
        </p:nvGrpSpPr>
        <p:grpSpPr>
          <a:xfrm>
            <a:off x="4993060" y="3002956"/>
            <a:ext cx="2251291" cy="2251289"/>
            <a:chOff x="4866608" y="2800820"/>
            <a:chExt cx="2448886" cy="2448884"/>
          </a:xfrm>
        </p:grpSpPr>
        <p:grpSp>
          <p:nvGrpSpPr>
            <p:cNvPr id="45" name="Group 4"/>
            <p:cNvGrpSpPr/>
            <p:nvPr/>
          </p:nvGrpSpPr>
          <p:grpSpPr>
            <a:xfrm>
              <a:off x="4866608" y="4052902"/>
              <a:ext cx="1196803" cy="1196802"/>
              <a:chOff x="4866608" y="4052902"/>
              <a:chExt cx="1196803" cy="1196802"/>
            </a:xfrm>
          </p:grpSpPr>
          <p:sp>
            <p:nvSpPr>
              <p:cNvPr id="57" name="Pie 35"/>
              <p:cNvSpPr/>
              <p:nvPr/>
            </p:nvSpPr>
            <p:spPr>
              <a:xfrm rot="16200000">
                <a:off x="4866609" y="4052901"/>
                <a:ext cx="1196802" cy="1196803"/>
              </a:xfrm>
              <a:prstGeom prst="pieWedg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Shape 719"/>
              <p:cNvSpPr/>
              <p:nvPr/>
            </p:nvSpPr>
            <p:spPr>
              <a:xfrm>
                <a:off x="5338096" y="4264354"/>
                <a:ext cx="472864" cy="406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446" extrusionOk="0">
                    <a:moveTo>
                      <a:pt x="9262" y="7207"/>
                    </a:moveTo>
                    <a:lnTo>
                      <a:pt x="14475" y="11108"/>
                    </a:lnTo>
                    <a:cubicBezTo>
                      <a:pt x="14915" y="11436"/>
                      <a:pt x="15500" y="11301"/>
                      <a:pt x="15796" y="10800"/>
                    </a:cubicBezTo>
                    <a:lnTo>
                      <a:pt x="21160" y="1771"/>
                    </a:lnTo>
                    <a:cubicBezTo>
                      <a:pt x="21464" y="1257"/>
                      <a:pt x="21354" y="555"/>
                      <a:pt x="20913" y="200"/>
                    </a:cubicBezTo>
                    <a:cubicBezTo>
                      <a:pt x="20472" y="-154"/>
                      <a:pt x="19869" y="-26"/>
                      <a:pt x="19564" y="487"/>
                    </a:cubicBezTo>
                    <a:lnTo>
                      <a:pt x="14734" y="8618"/>
                    </a:lnTo>
                    <a:lnTo>
                      <a:pt x="9490" y="4694"/>
                    </a:lnTo>
                    <a:cubicBezTo>
                      <a:pt x="9273" y="4532"/>
                      <a:pt x="9010" y="4478"/>
                      <a:pt x="8757" y="4541"/>
                    </a:cubicBezTo>
                    <a:cubicBezTo>
                      <a:pt x="8505" y="4607"/>
                      <a:pt x="8285" y="4785"/>
                      <a:pt x="8147" y="5039"/>
                    </a:cubicBezTo>
                    <a:lnTo>
                      <a:pt x="152" y="19712"/>
                    </a:lnTo>
                    <a:cubicBezTo>
                      <a:pt x="-136" y="20237"/>
                      <a:pt x="-2" y="20936"/>
                      <a:pt x="450" y="21269"/>
                    </a:cubicBezTo>
                    <a:cubicBezTo>
                      <a:pt x="611" y="21389"/>
                      <a:pt x="791" y="21446"/>
                      <a:pt x="969" y="21446"/>
                    </a:cubicBezTo>
                    <a:cubicBezTo>
                      <a:pt x="1290" y="21446"/>
                      <a:pt x="1604" y="21260"/>
                      <a:pt x="1788" y="20921"/>
                    </a:cubicBezTo>
                    <a:cubicBezTo>
                      <a:pt x="1788" y="20921"/>
                      <a:pt x="9262" y="7207"/>
                      <a:pt x="9262" y="7207"/>
                    </a:cubicBezTo>
                    <a:close/>
                    <a:moveTo>
                      <a:pt x="19712" y="12707"/>
                    </a:moveTo>
                    <a:lnTo>
                      <a:pt x="14952" y="17715"/>
                    </a:lnTo>
                    <a:lnTo>
                      <a:pt x="9355" y="12653"/>
                    </a:lnTo>
                    <a:cubicBezTo>
                      <a:pt x="9249" y="12556"/>
                      <a:pt x="9125" y="12487"/>
                      <a:pt x="8994" y="12450"/>
                    </a:cubicBezTo>
                    <a:lnTo>
                      <a:pt x="8249" y="12234"/>
                    </a:lnTo>
                    <a:lnTo>
                      <a:pt x="7154" y="14242"/>
                    </a:lnTo>
                    <a:lnTo>
                      <a:pt x="8327" y="14582"/>
                    </a:lnTo>
                    <a:lnTo>
                      <a:pt x="14404" y="20078"/>
                    </a:lnTo>
                    <a:cubicBezTo>
                      <a:pt x="14580" y="20237"/>
                      <a:pt x="14789" y="20317"/>
                      <a:pt x="14999" y="20317"/>
                    </a:cubicBezTo>
                    <a:cubicBezTo>
                      <a:pt x="15232" y="20317"/>
                      <a:pt x="15466" y="20218"/>
                      <a:pt x="15650" y="20026"/>
                    </a:cubicBezTo>
                    <a:lnTo>
                      <a:pt x="21012" y="14382"/>
                    </a:lnTo>
                    <a:cubicBezTo>
                      <a:pt x="21410" y="13963"/>
                      <a:pt x="21441" y="13250"/>
                      <a:pt x="21081" y="12788"/>
                    </a:cubicBezTo>
                    <a:cubicBezTo>
                      <a:pt x="20722" y="12325"/>
                      <a:pt x="20109" y="12289"/>
                      <a:pt x="19712" y="12707"/>
                    </a:cubicBezTo>
                    <a:close/>
                    <a:moveTo>
                      <a:pt x="735" y="12382"/>
                    </a:moveTo>
                    <a:lnTo>
                      <a:pt x="2190" y="12804"/>
                    </a:lnTo>
                    <a:lnTo>
                      <a:pt x="3284" y="10795"/>
                    </a:lnTo>
                    <a:lnTo>
                      <a:pt x="1204" y="10192"/>
                    </a:lnTo>
                    <a:cubicBezTo>
                      <a:pt x="683" y="10040"/>
                      <a:pt x="158" y="10410"/>
                      <a:pt x="28" y="11015"/>
                    </a:cubicBezTo>
                    <a:cubicBezTo>
                      <a:pt x="-100" y="11620"/>
                      <a:pt x="216" y="12231"/>
                      <a:pt x="735" y="12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00"/>
              </a:p>
            </p:txBody>
          </p:sp>
        </p:grpSp>
        <p:grpSp>
          <p:nvGrpSpPr>
            <p:cNvPr id="46" name="Group 1"/>
            <p:cNvGrpSpPr/>
            <p:nvPr/>
          </p:nvGrpSpPr>
          <p:grpSpPr>
            <a:xfrm>
              <a:off x="4866608" y="2800820"/>
              <a:ext cx="1196802" cy="1196803"/>
              <a:chOff x="4866608" y="2800820"/>
              <a:chExt cx="1196802" cy="1196803"/>
            </a:xfrm>
          </p:grpSpPr>
          <p:sp>
            <p:nvSpPr>
              <p:cNvPr id="55" name="Pie 29"/>
              <p:cNvSpPr/>
              <p:nvPr/>
            </p:nvSpPr>
            <p:spPr>
              <a:xfrm>
                <a:off x="4866608" y="2800820"/>
                <a:ext cx="1196802" cy="1196803"/>
              </a:xfrm>
              <a:prstGeom prst="pieWedg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Shape 1684"/>
              <p:cNvSpPr/>
              <p:nvPr/>
            </p:nvSpPr>
            <p:spPr>
              <a:xfrm>
                <a:off x="5371464" y="3257247"/>
                <a:ext cx="451856" cy="397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1" y="15188"/>
                    </a:moveTo>
                    <a:cubicBezTo>
                      <a:pt x="8905" y="14174"/>
                      <a:pt x="8222" y="13317"/>
                      <a:pt x="8222" y="11485"/>
                    </a:cubicBezTo>
                    <a:cubicBezTo>
                      <a:pt x="8222" y="10385"/>
                      <a:pt x="8875" y="10744"/>
                      <a:pt x="9161" y="8730"/>
                    </a:cubicBezTo>
                    <a:cubicBezTo>
                      <a:pt x="9279" y="7894"/>
                      <a:pt x="9855" y="8716"/>
                      <a:pt x="9966" y="6808"/>
                    </a:cubicBezTo>
                    <a:cubicBezTo>
                      <a:pt x="9966" y="6047"/>
                      <a:pt x="9651" y="5858"/>
                      <a:pt x="9651" y="5858"/>
                    </a:cubicBezTo>
                    <a:cubicBezTo>
                      <a:pt x="9651" y="5858"/>
                      <a:pt x="9811" y="4733"/>
                      <a:pt x="9873" y="3867"/>
                    </a:cubicBezTo>
                    <a:cubicBezTo>
                      <a:pt x="9951" y="2788"/>
                      <a:pt x="9396" y="0"/>
                      <a:pt x="6431" y="0"/>
                    </a:cubicBezTo>
                    <a:cubicBezTo>
                      <a:pt x="3466" y="0"/>
                      <a:pt x="2909" y="2788"/>
                      <a:pt x="2987" y="3867"/>
                    </a:cubicBezTo>
                    <a:cubicBezTo>
                      <a:pt x="3050" y="4733"/>
                      <a:pt x="3210" y="5858"/>
                      <a:pt x="3210" y="5858"/>
                    </a:cubicBezTo>
                    <a:cubicBezTo>
                      <a:pt x="3210" y="5858"/>
                      <a:pt x="2895" y="6047"/>
                      <a:pt x="2895" y="6808"/>
                    </a:cubicBezTo>
                    <a:cubicBezTo>
                      <a:pt x="3005" y="8716"/>
                      <a:pt x="3582" y="7894"/>
                      <a:pt x="3700" y="8730"/>
                    </a:cubicBezTo>
                    <a:cubicBezTo>
                      <a:pt x="3987" y="10744"/>
                      <a:pt x="4639" y="10385"/>
                      <a:pt x="4639" y="11485"/>
                    </a:cubicBezTo>
                    <a:cubicBezTo>
                      <a:pt x="4639" y="13317"/>
                      <a:pt x="3956" y="14174"/>
                      <a:pt x="1819" y="15188"/>
                    </a:cubicBezTo>
                    <a:cubicBezTo>
                      <a:pt x="1169" y="15497"/>
                      <a:pt x="0" y="15976"/>
                      <a:pt x="0" y="17129"/>
                    </a:cubicBezTo>
                    <a:lnTo>
                      <a:pt x="0" y="21600"/>
                    </a:lnTo>
                    <a:lnTo>
                      <a:pt x="15005" y="21600"/>
                    </a:lnTo>
                    <a:cubicBezTo>
                      <a:pt x="15005" y="21600"/>
                      <a:pt x="15005" y="18955"/>
                      <a:pt x="15005" y="18248"/>
                    </a:cubicBezTo>
                    <a:cubicBezTo>
                      <a:pt x="15005" y="17196"/>
                      <a:pt x="13184" y="16207"/>
                      <a:pt x="11041" y="15188"/>
                    </a:cubicBezTo>
                    <a:close/>
                    <a:moveTo>
                      <a:pt x="21600" y="21600"/>
                    </a:moveTo>
                    <a:cubicBezTo>
                      <a:pt x="21600" y="21600"/>
                      <a:pt x="21557" y="16953"/>
                      <a:pt x="21307" y="16471"/>
                    </a:cubicBezTo>
                    <a:cubicBezTo>
                      <a:pt x="20935" y="15754"/>
                      <a:pt x="20071" y="15261"/>
                      <a:pt x="18463" y="14498"/>
                    </a:cubicBezTo>
                    <a:cubicBezTo>
                      <a:pt x="16861" y="13736"/>
                      <a:pt x="16349" y="13094"/>
                      <a:pt x="16349" y="11720"/>
                    </a:cubicBezTo>
                    <a:cubicBezTo>
                      <a:pt x="16349" y="10894"/>
                      <a:pt x="16838" y="11164"/>
                      <a:pt x="17053" y="9653"/>
                    </a:cubicBezTo>
                    <a:cubicBezTo>
                      <a:pt x="17142" y="9026"/>
                      <a:pt x="17574" y="9643"/>
                      <a:pt x="17657" y="8212"/>
                    </a:cubicBezTo>
                    <a:cubicBezTo>
                      <a:pt x="17657" y="7642"/>
                      <a:pt x="17420" y="7499"/>
                      <a:pt x="17420" y="7499"/>
                    </a:cubicBezTo>
                    <a:cubicBezTo>
                      <a:pt x="17420" y="7499"/>
                      <a:pt x="17541" y="6656"/>
                      <a:pt x="17588" y="6006"/>
                    </a:cubicBezTo>
                    <a:cubicBezTo>
                      <a:pt x="17646" y="5197"/>
                      <a:pt x="17229" y="3106"/>
                      <a:pt x="15005" y="3106"/>
                    </a:cubicBezTo>
                    <a:cubicBezTo>
                      <a:pt x="12781" y="3106"/>
                      <a:pt x="12365" y="5197"/>
                      <a:pt x="12422" y="6006"/>
                    </a:cubicBezTo>
                    <a:cubicBezTo>
                      <a:pt x="12469" y="6656"/>
                      <a:pt x="12589" y="7499"/>
                      <a:pt x="12589" y="7499"/>
                    </a:cubicBezTo>
                    <a:cubicBezTo>
                      <a:pt x="12589" y="7499"/>
                      <a:pt x="12353" y="7642"/>
                      <a:pt x="12353" y="8212"/>
                    </a:cubicBezTo>
                    <a:cubicBezTo>
                      <a:pt x="12437" y="9643"/>
                      <a:pt x="12868" y="9026"/>
                      <a:pt x="12957" y="9653"/>
                    </a:cubicBezTo>
                    <a:cubicBezTo>
                      <a:pt x="13173" y="11164"/>
                      <a:pt x="13662" y="10894"/>
                      <a:pt x="13662" y="11720"/>
                    </a:cubicBezTo>
                    <a:cubicBezTo>
                      <a:pt x="13662" y="12655"/>
                      <a:pt x="13424" y="13250"/>
                      <a:pt x="12768" y="13776"/>
                    </a:cubicBezTo>
                    <a:cubicBezTo>
                      <a:pt x="16268" y="15766"/>
                      <a:pt x="16737" y="16172"/>
                      <a:pt x="16737" y="17952"/>
                    </a:cubicBezTo>
                    <a:lnTo>
                      <a:pt x="16737" y="21600"/>
                    </a:lnTo>
                    <a:cubicBezTo>
                      <a:pt x="16737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00"/>
              </a:p>
            </p:txBody>
          </p:sp>
        </p:grpSp>
        <p:grpSp>
          <p:nvGrpSpPr>
            <p:cNvPr id="47" name="Group 3"/>
            <p:cNvGrpSpPr/>
            <p:nvPr/>
          </p:nvGrpSpPr>
          <p:grpSpPr>
            <a:xfrm>
              <a:off x="6118691" y="4052902"/>
              <a:ext cx="1196803" cy="1196802"/>
              <a:chOff x="6118691" y="4052902"/>
              <a:chExt cx="1196803" cy="1196802"/>
            </a:xfrm>
          </p:grpSpPr>
          <p:sp>
            <p:nvSpPr>
              <p:cNvPr id="53" name="Pie 38"/>
              <p:cNvSpPr/>
              <p:nvPr/>
            </p:nvSpPr>
            <p:spPr>
              <a:xfrm rot="10800000">
                <a:off x="6118691" y="4052902"/>
                <a:ext cx="1196803" cy="1196802"/>
              </a:xfrm>
              <a:prstGeom prst="pieWedg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Shape 808"/>
              <p:cNvSpPr/>
              <p:nvPr/>
            </p:nvSpPr>
            <p:spPr>
              <a:xfrm>
                <a:off x="6312596" y="4353031"/>
                <a:ext cx="565455" cy="339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18" y="14435"/>
                    </a:moveTo>
                    <a:lnTo>
                      <a:pt x="19418" y="3600"/>
                    </a:lnTo>
                    <a:cubicBezTo>
                      <a:pt x="19418" y="1612"/>
                      <a:pt x="18451" y="0"/>
                      <a:pt x="17258" y="0"/>
                    </a:cubicBezTo>
                    <a:lnTo>
                      <a:pt x="7560" y="0"/>
                    </a:lnTo>
                    <a:lnTo>
                      <a:pt x="10326" y="5041"/>
                    </a:lnTo>
                    <a:lnTo>
                      <a:pt x="16221" y="5041"/>
                    </a:lnTo>
                    <a:lnTo>
                      <a:pt x="16221" y="14435"/>
                    </a:lnTo>
                    <a:lnTo>
                      <a:pt x="14040" y="14435"/>
                    </a:lnTo>
                    <a:lnTo>
                      <a:pt x="17819" y="21600"/>
                    </a:lnTo>
                    <a:lnTo>
                      <a:pt x="21600" y="14435"/>
                    </a:lnTo>
                    <a:cubicBezTo>
                      <a:pt x="21600" y="14435"/>
                      <a:pt x="19418" y="14435"/>
                      <a:pt x="19418" y="14435"/>
                    </a:cubicBezTo>
                    <a:close/>
                    <a:moveTo>
                      <a:pt x="5378" y="16559"/>
                    </a:moveTo>
                    <a:lnTo>
                      <a:pt x="5378" y="7166"/>
                    </a:lnTo>
                    <a:lnTo>
                      <a:pt x="7560" y="7166"/>
                    </a:lnTo>
                    <a:lnTo>
                      <a:pt x="3779" y="0"/>
                    </a:lnTo>
                    <a:lnTo>
                      <a:pt x="0" y="7166"/>
                    </a:lnTo>
                    <a:lnTo>
                      <a:pt x="2181" y="7166"/>
                    </a:lnTo>
                    <a:lnTo>
                      <a:pt x="2181" y="17998"/>
                    </a:lnTo>
                    <a:cubicBezTo>
                      <a:pt x="2181" y="19988"/>
                      <a:pt x="3149" y="21600"/>
                      <a:pt x="4341" y="21600"/>
                    </a:cubicBezTo>
                    <a:lnTo>
                      <a:pt x="14040" y="21600"/>
                    </a:lnTo>
                    <a:lnTo>
                      <a:pt x="11274" y="16559"/>
                    </a:lnTo>
                    <a:cubicBezTo>
                      <a:pt x="11274" y="16559"/>
                      <a:pt x="5378" y="16559"/>
                      <a:pt x="5378" y="1655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3600"/>
              </a:p>
            </p:txBody>
          </p:sp>
        </p:grpSp>
        <p:grpSp>
          <p:nvGrpSpPr>
            <p:cNvPr id="48" name="Group 2"/>
            <p:cNvGrpSpPr/>
            <p:nvPr/>
          </p:nvGrpSpPr>
          <p:grpSpPr>
            <a:xfrm>
              <a:off x="6118689" y="2800822"/>
              <a:ext cx="1196803" cy="1196802"/>
              <a:chOff x="6118689" y="2800822"/>
              <a:chExt cx="1196803" cy="1196802"/>
            </a:xfrm>
          </p:grpSpPr>
          <p:sp>
            <p:nvSpPr>
              <p:cNvPr id="49" name="Pie 32"/>
              <p:cNvSpPr/>
              <p:nvPr/>
            </p:nvSpPr>
            <p:spPr>
              <a:xfrm rot="5400000">
                <a:off x="6118690" y="2800821"/>
                <a:ext cx="1196802" cy="1196803"/>
              </a:xfrm>
              <a:prstGeom prst="pieWedg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50" name="Group 37"/>
              <p:cNvGrpSpPr/>
              <p:nvPr/>
            </p:nvGrpSpPr>
            <p:grpSpPr>
              <a:xfrm>
                <a:off x="6392353" y="3210806"/>
                <a:ext cx="320867" cy="484439"/>
                <a:chOff x="549275" y="4406901"/>
                <a:chExt cx="161926" cy="244475"/>
              </a:xfrm>
              <a:solidFill>
                <a:schemeClr val="bg1"/>
              </a:solidFill>
            </p:grpSpPr>
            <p:sp>
              <p:nvSpPr>
                <p:cNvPr id="51" name="Freeform 62"/>
                <p:cNvSpPr>
                  <a:spLocks noEditPoints="1"/>
                </p:cNvSpPr>
                <p:nvPr/>
              </p:nvSpPr>
              <p:spPr bwMode="auto">
                <a:xfrm>
                  <a:off x="549275" y="4406901"/>
                  <a:ext cx="138113" cy="244475"/>
                </a:xfrm>
                <a:custGeom>
                  <a:avLst/>
                  <a:gdLst>
                    <a:gd name="T0" fmla="*/ 66 w 73"/>
                    <a:gd name="T1" fmla="*/ 105 h 129"/>
                    <a:gd name="T2" fmla="*/ 7 w 73"/>
                    <a:gd name="T3" fmla="*/ 105 h 129"/>
                    <a:gd name="T4" fmla="*/ 7 w 73"/>
                    <a:gd name="T5" fmla="*/ 16 h 129"/>
                    <a:gd name="T6" fmla="*/ 66 w 73"/>
                    <a:gd name="T7" fmla="*/ 16 h 129"/>
                    <a:gd name="T8" fmla="*/ 66 w 73"/>
                    <a:gd name="T9" fmla="*/ 35 h 129"/>
                    <a:gd name="T10" fmla="*/ 73 w 73"/>
                    <a:gd name="T11" fmla="*/ 35 h 129"/>
                    <a:gd name="T12" fmla="*/ 73 w 73"/>
                    <a:gd name="T13" fmla="*/ 10 h 129"/>
                    <a:gd name="T14" fmla="*/ 63 w 73"/>
                    <a:gd name="T15" fmla="*/ 0 h 129"/>
                    <a:gd name="T16" fmla="*/ 9 w 73"/>
                    <a:gd name="T17" fmla="*/ 0 h 129"/>
                    <a:gd name="T18" fmla="*/ 0 w 73"/>
                    <a:gd name="T19" fmla="*/ 10 h 129"/>
                    <a:gd name="T20" fmla="*/ 0 w 73"/>
                    <a:gd name="T21" fmla="*/ 120 h 129"/>
                    <a:gd name="T22" fmla="*/ 9 w 73"/>
                    <a:gd name="T23" fmla="*/ 129 h 129"/>
                    <a:gd name="T24" fmla="*/ 63 w 73"/>
                    <a:gd name="T25" fmla="*/ 129 h 129"/>
                    <a:gd name="T26" fmla="*/ 73 w 73"/>
                    <a:gd name="T27" fmla="*/ 120 h 129"/>
                    <a:gd name="T28" fmla="*/ 73 w 73"/>
                    <a:gd name="T29" fmla="*/ 79 h 129"/>
                    <a:gd name="T30" fmla="*/ 66 w 73"/>
                    <a:gd name="T31" fmla="*/ 79 h 129"/>
                    <a:gd name="T32" fmla="*/ 66 w 73"/>
                    <a:gd name="T33" fmla="*/ 105 h 129"/>
                    <a:gd name="T34" fmla="*/ 57 w 73"/>
                    <a:gd name="T35" fmla="*/ 6 h 129"/>
                    <a:gd name="T36" fmla="*/ 60 w 73"/>
                    <a:gd name="T37" fmla="*/ 9 h 129"/>
                    <a:gd name="T38" fmla="*/ 57 w 73"/>
                    <a:gd name="T39" fmla="*/ 11 h 129"/>
                    <a:gd name="T40" fmla="*/ 55 w 73"/>
                    <a:gd name="T41" fmla="*/ 9 h 129"/>
                    <a:gd name="T42" fmla="*/ 57 w 73"/>
                    <a:gd name="T43" fmla="*/ 6 h 129"/>
                    <a:gd name="T44" fmla="*/ 24 w 73"/>
                    <a:gd name="T45" fmla="*/ 7 h 129"/>
                    <a:gd name="T46" fmla="*/ 49 w 73"/>
                    <a:gd name="T47" fmla="*/ 7 h 129"/>
                    <a:gd name="T48" fmla="*/ 49 w 73"/>
                    <a:gd name="T49" fmla="*/ 10 h 129"/>
                    <a:gd name="T50" fmla="*/ 24 w 73"/>
                    <a:gd name="T51" fmla="*/ 10 h 129"/>
                    <a:gd name="T52" fmla="*/ 24 w 73"/>
                    <a:gd name="T53" fmla="*/ 7 h 129"/>
                    <a:gd name="T54" fmla="*/ 48 w 73"/>
                    <a:gd name="T55" fmla="*/ 119 h 129"/>
                    <a:gd name="T56" fmla="*/ 25 w 73"/>
                    <a:gd name="T57" fmla="*/ 119 h 129"/>
                    <a:gd name="T58" fmla="*/ 25 w 73"/>
                    <a:gd name="T59" fmla="*/ 112 h 129"/>
                    <a:gd name="T60" fmla="*/ 48 w 73"/>
                    <a:gd name="T61" fmla="*/ 112 h 129"/>
                    <a:gd name="T62" fmla="*/ 48 w 73"/>
                    <a:gd name="T63" fmla="*/ 11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3" h="129">
                      <a:moveTo>
                        <a:pt x="66" y="105"/>
                      </a:moveTo>
                      <a:cubicBezTo>
                        <a:pt x="7" y="105"/>
                        <a:pt x="7" y="105"/>
                        <a:pt x="7" y="105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66" y="16"/>
                        <a:pt x="66" y="16"/>
                        <a:pt x="66" y="16"/>
                      </a:cubicBezTo>
                      <a:cubicBezTo>
                        <a:pt x="66" y="35"/>
                        <a:pt x="66" y="35"/>
                        <a:pt x="66" y="35"/>
                      </a:cubicBezTo>
                      <a:cubicBezTo>
                        <a:pt x="73" y="35"/>
                        <a:pt x="73" y="35"/>
                        <a:pt x="73" y="35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3" y="5"/>
                        <a:pt x="68" y="0"/>
                        <a:pt x="63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0" y="125"/>
                        <a:pt x="4" y="129"/>
                        <a:pt x="9" y="129"/>
                      </a:cubicBezTo>
                      <a:cubicBezTo>
                        <a:pt x="63" y="129"/>
                        <a:pt x="63" y="129"/>
                        <a:pt x="63" y="129"/>
                      </a:cubicBezTo>
                      <a:cubicBezTo>
                        <a:pt x="68" y="129"/>
                        <a:pt x="73" y="125"/>
                        <a:pt x="73" y="120"/>
                      </a:cubicBezTo>
                      <a:cubicBezTo>
                        <a:pt x="73" y="79"/>
                        <a:pt x="73" y="79"/>
                        <a:pt x="73" y="79"/>
                      </a:cubicBezTo>
                      <a:cubicBezTo>
                        <a:pt x="66" y="79"/>
                        <a:pt x="66" y="79"/>
                        <a:pt x="66" y="79"/>
                      </a:cubicBezTo>
                      <a:lnTo>
                        <a:pt x="66" y="105"/>
                      </a:lnTo>
                      <a:close/>
                      <a:moveTo>
                        <a:pt x="57" y="6"/>
                      </a:moveTo>
                      <a:cubicBezTo>
                        <a:pt x="58" y="6"/>
                        <a:pt x="60" y="7"/>
                        <a:pt x="60" y="9"/>
                      </a:cubicBezTo>
                      <a:cubicBezTo>
                        <a:pt x="60" y="10"/>
                        <a:pt x="58" y="11"/>
                        <a:pt x="57" y="11"/>
                      </a:cubicBezTo>
                      <a:cubicBezTo>
                        <a:pt x="56" y="11"/>
                        <a:pt x="55" y="10"/>
                        <a:pt x="55" y="9"/>
                      </a:cubicBezTo>
                      <a:cubicBezTo>
                        <a:pt x="55" y="7"/>
                        <a:pt x="56" y="6"/>
                        <a:pt x="57" y="6"/>
                      </a:cubicBezTo>
                      <a:close/>
                      <a:moveTo>
                        <a:pt x="24" y="7"/>
                      </a:move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lnTo>
                        <a:pt x="24" y="7"/>
                      </a:lnTo>
                      <a:close/>
                      <a:moveTo>
                        <a:pt x="48" y="119"/>
                      </a:moveTo>
                      <a:cubicBezTo>
                        <a:pt x="25" y="119"/>
                        <a:pt x="25" y="119"/>
                        <a:pt x="25" y="119"/>
                      </a:cubicBezTo>
                      <a:cubicBezTo>
                        <a:pt x="25" y="112"/>
                        <a:pt x="25" y="112"/>
                        <a:pt x="25" y="112"/>
                      </a:cubicBezTo>
                      <a:cubicBezTo>
                        <a:pt x="48" y="112"/>
                        <a:pt x="48" y="112"/>
                        <a:pt x="48" y="112"/>
                      </a:cubicBezTo>
                      <a:lnTo>
                        <a:pt x="48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/>
                </a:p>
              </p:txBody>
            </p:sp>
            <p:sp>
              <p:nvSpPr>
                <p:cNvPr id="52" name="Freeform 63"/>
                <p:cNvSpPr>
                  <a:spLocks/>
                </p:cNvSpPr>
                <p:nvPr/>
              </p:nvSpPr>
              <p:spPr bwMode="auto">
                <a:xfrm>
                  <a:off x="608013" y="4478338"/>
                  <a:ext cx="103188" cy="98425"/>
                </a:xfrm>
                <a:custGeom>
                  <a:avLst/>
                  <a:gdLst>
                    <a:gd name="T0" fmla="*/ 0 w 65"/>
                    <a:gd name="T1" fmla="*/ 44 h 62"/>
                    <a:gd name="T2" fmla="*/ 8 w 65"/>
                    <a:gd name="T3" fmla="*/ 44 h 62"/>
                    <a:gd name="T4" fmla="*/ 0 w 65"/>
                    <a:gd name="T5" fmla="*/ 62 h 62"/>
                    <a:gd name="T6" fmla="*/ 22 w 65"/>
                    <a:gd name="T7" fmla="*/ 44 h 62"/>
                    <a:gd name="T8" fmla="*/ 65 w 65"/>
                    <a:gd name="T9" fmla="*/ 44 h 62"/>
                    <a:gd name="T10" fmla="*/ 65 w 65"/>
                    <a:gd name="T11" fmla="*/ 0 h 62"/>
                    <a:gd name="T12" fmla="*/ 0 w 65"/>
                    <a:gd name="T13" fmla="*/ 0 h 62"/>
                    <a:gd name="T14" fmla="*/ 0 w 65"/>
                    <a:gd name="T15" fmla="*/ 44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62">
                      <a:moveTo>
                        <a:pt x="0" y="44"/>
                      </a:moveTo>
                      <a:lnTo>
                        <a:pt x="8" y="44"/>
                      </a:lnTo>
                      <a:lnTo>
                        <a:pt x="0" y="62"/>
                      </a:lnTo>
                      <a:lnTo>
                        <a:pt x="22" y="44"/>
                      </a:lnTo>
                      <a:lnTo>
                        <a:pt x="65" y="44"/>
                      </a:ln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/>
                </a:p>
              </p:txBody>
            </p:sp>
          </p:grpSp>
        </p:grpSp>
      </p:grpSp>
      <p:grpSp>
        <p:nvGrpSpPr>
          <p:cNvPr id="62" name="Group 58"/>
          <p:cNvGrpSpPr/>
          <p:nvPr/>
        </p:nvGrpSpPr>
        <p:grpSpPr>
          <a:xfrm>
            <a:off x="1582799" y="4952732"/>
            <a:ext cx="3602681" cy="1184270"/>
            <a:chOff x="2969064" y="2082757"/>
            <a:chExt cx="2865679" cy="938657"/>
          </a:xfrm>
        </p:grpSpPr>
        <p:sp>
          <p:nvSpPr>
            <p:cNvPr id="63" name="TextBox 62"/>
            <p:cNvSpPr txBox="1"/>
            <p:nvPr/>
          </p:nvSpPr>
          <p:spPr>
            <a:xfrm>
              <a:off x="3147409" y="2082757"/>
              <a:ext cx="2520622" cy="475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정은우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(</a:t>
              </a:r>
              <a:r>
                <a:rPr lang="en-US" altLang="ko-KR" sz="2400" b="1" dirty="0" err="1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Eunwoo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 Jung)</a:t>
              </a:r>
            </a:p>
          </p:txBody>
        </p:sp>
        <p:sp>
          <p:nvSpPr>
            <p:cNvPr id="64" name="Rectangle 60"/>
            <p:cNvSpPr/>
            <p:nvPr/>
          </p:nvSpPr>
          <p:spPr>
            <a:xfrm>
              <a:off x="2969064" y="2460341"/>
              <a:ext cx="2865679" cy="56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단국대학교 전자전기공학부</a:t>
              </a:r>
              <a:endParaRPr lang="en-US" altLang="ko-KR" sz="2000" dirty="0">
                <a:solidFill>
                  <a:sysClr val="windowText" lastClr="000000"/>
                </a:solidFill>
                <a:cs typeface="Clear Sans Light" panose="020B03030302020203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32131539</a:t>
              </a:r>
            </a:p>
          </p:txBody>
        </p:sp>
      </p:grpSp>
      <p:grpSp>
        <p:nvGrpSpPr>
          <p:cNvPr id="65" name="Group 58"/>
          <p:cNvGrpSpPr/>
          <p:nvPr/>
        </p:nvGrpSpPr>
        <p:grpSpPr>
          <a:xfrm>
            <a:off x="7015804" y="2178182"/>
            <a:ext cx="3602681" cy="1184271"/>
            <a:chOff x="2969064" y="2082757"/>
            <a:chExt cx="2865679" cy="938657"/>
          </a:xfrm>
        </p:grpSpPr>
        <p:sp>
          <p:nvSpPr>
            <p:cNvPr id="66" name="TextBox 65"/>
            <p:cNvSpPr txBox="1"/>
            <p:nvPr/>
          </p:nvSpPr>
          <p:spPr>
            <a:xfrm>
              <a:off x="3029233" y="2082757"/>
              <a:ext cx="2756969" cy="51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송종훈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(</a:t>
              </a:r>
              <a:r>
                <a:rPr lang="en-US" altLang="ko-KR" sz="2400" b="1" dirty="0" err="1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Jonghoon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 Song)</a:t>
              </a:r>
            </a:p>
          </p:txBody>
        </p:sp>
        <p:sp>
          <p:nvSpPr>
            <p:cNvPr id="67" name="Rectangle 60"/>
            <p:cNvSpPr/>
            <p:nvPr/>
          </p:nvSpPr>
          <p:spPr>
            <a:xfrm>
              <a:off x="2969064" y="2460341"/>
              <a:ext cx="2865679" cy="56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단국대학교 전자전기공학부</a:t>
              </a:r>
              <a:endParaRPr lang="en-US" altLang="ko-KR" sz="2000" dirty="0">
                <a:solidFill>
                  <a:sysClr val="windowText" lastClr="000000"/>
                </a:solidFill>
                <a:cs typeface="Clear Sans Light" panose="020B03030302020203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32157294</a:t>
              </a:r>
            </a:p>
          </p:txBody>
        </p:sp>
      </p:grpSp>
      <p:grpSp>
        <p:nvGrpSpPr>
          <p:cNvPr id="68" name="Group 58"/>
          <p:cNvGrpSpPr/>
          <p:nvPr/>
        </p:nvGrpSpPr>
        <p:grpSpPr>
          <a:xfrm>
            <a:off x="6980122" y="4933682"/>
            <a:ext cx="3671454" cy="1184270"/>
            <a:chOff x="2947526" y="2082757"/>
            <a:chExt cx="2920383" cy="938657"/>
          </a:xfrm>
        </p:grpSpPr>
        <p:sp>
          <p:nvSpPr>
            <p:cNvPr id="69" name="TextBox 68"/>
            <p:cNvSpPr txBox="1"/>
            <p:nvPr/>
          </p:nvSpPr>
          <p:spPr>
            <a:xfrm>
              <a:off x="2947526" y="2082757"/>
              <a:ext cx="2920383" cy="51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황동설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(</a:t>
              </a:r>
              <a:r>
                <a:rPr lang="en-US" altLang="ko-KR" sz="2400" b="1" dirty="0" err="1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Dongseol</a:t>
              </a:r>
              <a:r>
                <a:rPr lang="en-US" altLang="ko-KR" sz="2400" b="1" dirty="0">
                  <a:solidFill>
                    <a:sysClr val="windowText" lastClr="000000"/>
                  </a:solidFill>
                  <a:cs typeface="Clear Sans" panose="020B0503030202020304" pitchFamily="34" charset="0"/>
                </a:rPr>
                <a:t> Hwang)</a:t>
              </a:r>
              <a:endParaRPr lang="en-US" sz="2400" b="1" dirty="0">
                <a:solidFill>
                  <a:sysClr val="windowText" lastClr="000000"/>
                </a:solidFill>
                <a:cs typeface="Clear Sans" panose="020B0503030202020304" pitchFamily="34" charset="0"/>
              </a:endParaRPr>
            </a:p>
          </p:txBody>
        </p:sp>
        <p:sp>
          <p:nvSpPr>
            <p:cNvPr id="70" name="Rectangle 60"/>
            <p:cNvSpPr/>
            <p:nvPr/>
          </p:nvSpPr>
          <p:spPr>
            <a:xfrm>
              <a:off x="2969064" y="2460341"/>
              <a:ext cx="2865679" cy="56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단국대학교 전자전기공학부</a:t>
              </a:r>
              <a:endParaRPr lang="en-US" altLang="ko-KR" sz="2000" dirty="0">
                <a:solidFill>
                  <a:sysClr val="windowText" lastClr="000000"/>
                </a:solidFill>
                <a:cs typeface="Clear Sans Light" panose="020B03030302020203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ysClr val="windowText" lastClr="000000"/>
                  </a:solidFill>
                  <a:cs typeface="Clear Sans Light" panose="020B0303030202020304" pitchFamily="34" charset="0"/>
                </a:rPr>
                <a:t>32157652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307218" y="1009365"/>
            <a:ext cx="757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전자전기종합설계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(10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분반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– Prof. </a:t>
            </a:r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</a:rPr>
              <a:t>Wooyoung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Jang)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ctr"/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3</a:t>
            </a:r>
            <a:r>
              <a:rPr lang="ko-KR" altLang="en-US" sz="2400" b="1" dirty="0">
                <a:solidFill>
                  <a:prstClr val="white">
                    <a:lumMod val="50000"/>
                  </a:prstClr>
                </a:solidFill>
              </a:rPr>
              <a:t>조 </a:t>
            </a:r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639FF9-685D-47D3-AA54-BB9F1196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z="1400" smtClean="0"/>
              <a:t>3</a:t>
            </a:fld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2206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r="24173"/>
          <a:stretch>
            <a:fillRect/>
          </a:stretch>
        </p:blipFill>
        <p:spPr bwMode="auto">
          <a:xfrm>
            <a:off x="6192" y="1100140"/>
            <a:ext cx="4928400" cy="4928400"/>
          </a:xfrm>
          <a:custGeom>
            <a:avLst/>
            <a:gdLst>
              <a:gd name="connsiteX0" fmla="*/ 2464200 w 4928400"/>
              <a:gd name="connsiteY0" fmla="*/ 0 h 4928400"/>
              <a:gd name="connsiteX1" fmla="*/ 4928400 w 4928400"/>
              <a:gd name="connsiteY1" fmla="*/ 2464200 h 4928400"/>
              <a:gd name="connsiteX2" fmla="*/ 2464200 w 4928400"/>
              <a:gd name="connsiteY2" fmla="*/ 4928400 h 4928400"/>
              <a:gd name="connsiteX3" fmla="*/ 0 w 4928400"/>
              <a:gd name="connsiteY3" fmla="*/ 2464200 h 4928400"/>
              <a:gd name="connsiteX4" fmla="*/ 2464200 w 4928400"/>
              <a:gd name="connsiteY4" fmla="*/ 0 h 49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8400" h="4928400">
                <a:moveTo>
                  <a:pt x="2464200" y="0"/>
                </a:moveTo>
                <a:cubicBezTo>
                  <a:pt x="3825140" y="0"/>
                  <a:pt x="4928400" y="1103260"/>
                  <a:pt x="4928400" y="2464200"/>
                </a:cubicBezTo>
                <a:cubicBezTo>
                  <a:pt x="4928400" y="3825140"/>
                  <a:pt x="3825140" y="4928400"/>
                  <a:pt x="2464200" y="4928400"/>
                </a:cubicBezTo>
                <a:cubicBezTo>
                  <a:pt x="1103260" y="4928400"/>
                  <a:pt x="0" y="3825140"/>
                  <a:pt x="0" y="2464200"/>
                </a:cubicBezTo>
                <a:cubicBezTo>
                  <a:pt x="0" y="1103260"/>
                  <a:pt x="1103260" y="0"/>
                  <a:pt x="2464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068" y="-13557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884306" y="213175"/>
            <a:ext cx="6701608" cy="6701608"/>
            <a:chOff x="893261" y="1155106"/>
            <a:chExt cx="4817747" cy="4817747"/>
          </a:xfrm>
        </p:grpSpPr>
        <p:sp>
          <p:nvSpPr>
            <p:cNvPr id="10" name="원호 9"/>
            <p:cNvSpPr/>
            <p:nvPr/>
          </p:nvSpPr>
          <p:spPr>
            <a:xfrm>
              <a:off x="1268583" y="1530428"/>
              <a:ext cx="4067106" cy="4067106"/>
            </a:xfrm>
            <a:prstGeom prst="arc">
              <a:avLst>
                <a:gd name="adj1" fmla="val 16711808"/>
                <a:gd name="adj2" fmla="val 16655348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호 10"/>
            <p:cNvSpPr/>
            <p:nvPr/>
          </p:nvSpPr>
          <p:spPr>
            <a:xfrm>
              <a:off x="893261" y="1155106"/>
              <a:ext cx="4817747" cy="4817747"/>
            </a:xfrm>
            <a:prstGeom prst="arc">
              <a:avLst>
                <a:gd name="adj1" fmla="val 608847"/>
                <a:gd name="adj2" fmla="val 17896654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2576105" y="3563979"/>
            <a:ext cx="8391615" cy="0"/>
          </a:xfrm>
          <a:prstGeom prst="line">
            <a:avLst/>
          </a:prstGeom>
          <a:ln w="25400">
            <a:solidFill>
              <a:schemeClr val="bg1">
                <a:lumMod val="65000"/>
                <a:alpha val="47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0002" y="276346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제작결과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09920" y="3718165"/>
            <a:ext cx="522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프로젝트의 제작결과에 대하여 설명하겠습니다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3802" y="2793495"/>
            <a:ext cx="256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Chapter04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8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45836"/>
            <a:ext cx="12191999" cy="571500"/>
          </a:xfrm>
          <a:prstGeom prst="rect">
            <a:avLst/>
          </a:prstGeom>
          <a:pattFill prst="smGrid">
            <a:fgClr>
              <a:srgbClr val="C1D6E5"/>
            </a:fgClr>
            <a:bgClr>
              <a:srgbClr val="CDDE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23907"/>
              </p:ext>
            </p:extLst>
          </p:nvPr>
        </p:nvGraphicFramePr>
        <p:xfrm>
          <a:off x="104797" y="362505"/>
          <a:ext cx="11963352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7232"/>
              </p:ext>
            </p:extLst>
          </p:nvPr>
        </p:nvGraphicFramePr>
        <p:xfrm>
          <a:off x="104750" y="362505"/>
          <a:ext cx="11963424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161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8016490" y="-34093"/>
            <a:ext cx="108000" cy="1084076"/>
            <a:chOff x="8267675" y="1809221"/>
            <a:chExt cx="108000" cy="1084076"/>
          </a:xfrm>
          <a:solidFill>
            <a:schemeClr val="accent5">
              <a:lumMod val="50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8303675" y="1809221"/>
              <a:ext cx="36000" cy="1044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8267675" y="278529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8175005" y="752078"/>
            <a:ext cx="2909470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04. Plan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A11997-2F9F-4FDB-8DB5-EF3DD048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온라인 미디어 3" title="Smart Following Car">
            <a:hlinkClick r:id="" action="ppaction://media"/>
            <a:extLst>
              <a:ext uri="{FF2B5EF4-FFF2-40B4-BE49-F238E27FC236}">
                <a16:creationId xmlns:a16="http://schemas.microsoft.com/office/drawing/2014/main" id="{5CA7D97A-5A7A-4B5B-8C90-FCBEB6BB59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5956" y="1237550"/>
            <a:ext cx="9100089" cy="5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4292631"/>
          </a:xfrm>
          <a:prstGeom prst="rect">
            <a:avLst/>
          </a:prstGeom>
          <a:solidFill>
            <a:srgbClr val="35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0" y="585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000000"/>
                </a:solidFill>
              </a:rPr>
              <a:t> </a:t>
            </a:r>
            <a:endParaRPr lang="ko-KR" altLang="ko-KR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타원 8"/>
          <p:cNvSpPr/>
          <p:nvPr/>
        </p:nvSpPr>
        <p:spPr>
          <a:xfrm rot="4418707">
            <a:off x="4394056" y="-1330489"/>
            <a:ext cx="3403884" cy="3403884"/>
          </a:xfrm>
          <a:prstGeom prst="ellipse">
            <a:avLst/>
          </a:prstGeom>
          <a:gradFill flip="none" rotWithShape="1">
            <a:gsLst>
              <a:gs pos="17000">
                <a:schemeClr val="tx2">
                  <a:lumMod val="75000"/>
                </a:schemeClr>
              </a:gs>
              <a:gs pos="51000">
                <a:schemeClr val="tx2">
                  <a:lumMod val="20000"/>
                  <a:lumOff val="80000"/>
                </a:schemeClr>
              </a:gs>
              <a:gs pos="83000">
                <a:schemeClr val="tx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9500" y="3211005"/>
            <a:ext cx="1003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>
                    <a:lumMod val="9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defRPr>
            </a:lvl1pPr>
          </a:lstStyle>
          <a:p>
            <a:r>
              <a:rPr lang="en-US" altLang="ko-KR" sz="4400" b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</a:t>
            </a:r>
            <a:r>
              <a:rPr lang="en-US" altLang="ko-KR" sz="4400" b="1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 for</a:t>
            </a:r>
            <a:endParaRPr lang="ko-KR" altLang="en-US" sz="4400" b="1" dirty="0">
              <a:solidFill>
                <a:prstClr val="white">
                  <a:lumMod val="9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원호 10"/>
          <p:cNvSpPr/>
          <p:nvPr/>
        </p:nvSpPr>
        <p:spPr>
          <a:xfrm>
            <a:off x="4043981" y="-1600185"/>
            <a:ext cx="4075899" cy="3994792"/>
          </a:xfrm>
          <a:prstGeom prst="arc">
            <a:avLst>
              <a:gd name="adj1" fmla="val 20863296"/>
              <a:gd name="adj2" fmla="val 20638589"/>
            </a:avLst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17200" y="1307678"/>
            <a:ext cx="300073" cy="2941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9500" y="4425981"/>
            <a:ext cx="1003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>
                    <a:lumMod val="9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defRPr>
            </a:lvl1pPr>
          </a:lstStyle>
          <a:p>
            <a:r>
              <a:rPr lang="en-US" altLang="ko-KR" sz="4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watching this presentation</a:t>
            </a:r>
            <a:endParaRPr lang="ko-KR" altLang="en-US" sz="4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원호 20"/>
          <p:cNvSpPr/>
          <p:nvPr/>
        </p:nvSpPr>
        <p:spPr>
          <a:xfrm rot="8710894">
            <a:off x="3335943" y="-2339509"/>
            <a:ext cx="5473440" cy="5473440"/>
          </a:xfrm>
          <a:prstGeom prst="arc">
            <a:avLst>
              <a:gd name="adj1" fmla="val 11024816"/>
              <a:gd name="adj2" fmla="val 0"/>
            </a:avLst>
          </a:prstGeom>
          <a:ln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837289" y="-1845189"/>
            <a:ext cx="4482986" cy="448298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184383" y="586707"/>
            <a:ext cx="271784" cy="271784"/>
          </a:xfrm>
          <a:prstGeom prst="ellipse">
            <a:avLst/>
          </a:prstGeom>
          <a:solidFill>
            <a:srgbClr val="9FD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330895" y="-1086378"/>
            <a:ext cx="125272" cy="12527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5B8F1B-084E-4E05-A923-E95AF720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393 C -0.04505 0.14058 -0.14948 0.17966 -0.22852 0.09087 C -0.30573 0.00255 -0.33073 -0.18219 -0.28229 -0.31745 C -0.2349 -0.44994 -0.1306 -0.4874 -0.053 -0.39815 C 0.0263 -0.3089 0.05039 -0.12902 0.0026 0.00393 Z " pathEditMode="relative" rAng="7349116" ptsTypes="AAA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-15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C -0.01693 0.17688 -0.11198 0.29919 -0.2125 0.27006 C -0.31341 0.24185 -0.38255 0.07422 -0.36693 -0.10335 C -0.35078 -0.28046 -0.25677 -0.39375 -0.15495 -0.37225 C -0.05416 -0.34196 0.01537 -0.17503 -0.00026 0.00162 Z " pathEditMode="relative" rAng="5948708" ptsTypes="AAAAA">
                                      <p:cBhvr>
                                        <p:cTn id="8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52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2844 C 0.06237 0.15699 0.0405 0.4074 -0.06028 0.53526 C -0.15963 0.66219 -0.30234 0.61272 -0.37604 0.42774 C -0.44922 0.2437 -0.42708 -0.00833 -0.32695 -0.13387 C -0.22565 -0.26174 -0.08555 -0.21411 -0.01094 -0.02844 Z " pathEditMode="relative" rAng="24887560" ptsTypes="AAAAA">
                                      <p:cBhvr>
                                        <p:cTn id="10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16" y="229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Image result for 나침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r="11947"/>
          <a:stretch>
            <a:fillRect/>
          </a:stretch>
        </p:blipFill>
        <p:spPr bwMode="auto">
          <a:xfrm>
            <a:off x="0" y="1106231"/>
            <a:ext cx="4928400" cy="4915496"/>
          </a:xfrm>
          <a:custGeom>
            <a:avLst/>
            <a:gdLst>
              <a:gd name="connsiteX0" fmla="*/ 2211060 w 4928400"/>
              <a:gd name="connsiteY0" fmla="*/ 0 h 4915496"/>
              <a:gd name="connsiteX1" fmla="*/ 2717340 w 4928400"/>
              <a:gd name="connsiteY1" fmla="*/ 0 h 4915496"/>
              <a:gd name="connsiteX2" fmla="*/ 2960822 w 4928400"/>
              <a:gd name="connsiteY2" fmla="*/ 37160 h 4915496"/>
              <a:gd name="connsiteX3" fmla="*/ 4928400 w 4928400"/>
              <a:gd name="connsiteY3" fmla="*/ 2451296 h 4915496"/>
              <a:gd name="connsiteX4" fmla="*/ 2464200 w 4928400"/>
              <a:gd name="connsiteY4" fmla="*/ 4915496 h 4915496"/>
              <a:gd name="connsiteX5" fmla="*/ 0 w 4928400"/>
              <a:gd name="connsiteY5" fmla="*/ 2451296 h 4915496"/>
              <a:gd name="connsiteX6" fmla="*/ 1967578 w 4928400"/>
              <a:gd name="connsiteY6" fmla="*/ 37160 h 491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8400" h="4915496">
                <a:moveTo>
                  <a:pt x="2211060" y="0"/>
                </a:moveTo>
                <a:lnTo>
                  <a:pt x="2717340" y="0"/>
                </a:lnTo>
                <a:lnTo>
                  <a:pt x="2960822" y="37160"/>
                </a:lnTo>
                <a:cubicBezTo>
                  <a:pt x="4083717" y="266937"/>
                  <a:pt x="4928400" y="1260474"/>
                  <a:pt x="4928400" y="2451296"/>
                </a:cubicBezTo>
                <a:cubicBezTo>
                  <a:pt x="4928400" y="3812236"/>
                  <a:pt x="3825140" y="4915496"/>
                  <a:pt x="2464200" y="4915496"/>
                </a:cubicBezTo>
                <a:cubicBezTo>
                  <a:pt x="1103260" y="4915496"/>
                  <a:pt x="0" y="3812236"/>
                  <a:pt x="0" y="2451296"/>
                </a:cubicBezTo>
                <a:cubicBezTo>
                  <a:pt x="0" y="1260474"/>
                  <a:pt x="844684" y="266937"/>
                  <a:pt x="1967578" y="371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-362224" y="735257"/>
            <a:ext cx="5657447" cy="5657447"/>
          </a:xfrm>
          <a:prstGeom prst="arc">
            <a:avLst>
              <a:gd name="adj1" fmla="val 16711808"/>
              <a:gd name="adj2" fmla="val 16655348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원호 10"/>
          <p:cNvSpPr/>
          <p:nvPr/>
        </p:nvSpPr>
        <p:spPr>
          <a:xfrm>
            <a:off x="-884306" y="213175"/>
            <a:ext cx="6701608" cy="6701608"/>
          </a:xfrm>
          <a:prstGeom prst="arc">
            <a:avLst>
              <a:gd name="adj1" fmla="val 608847"/>
              <a:gd name="adj2" fmla="val 1789665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0002" y="2763462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설계목적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09920" y="3718165"/>
            <a:ext cx="522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프로젝트의 목표와 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목적에 대해서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설명하겠습니다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53802" y="2793495"/>
            <a:ext cx="256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Chapter01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76105" y="3563979"/>
            <a:ext cx="8391615" cy="0"/>
          </a:xfrm>
          <a:prstGeom prst="line">
            <a:avLst/>
          </a:prstGeom>
          <a:ln w="25400">
            <a:solidFill>
              <a:schemeClr val="bg1">
                <a:lumMod val="65000"/>
                <a:alpha val="47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01189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532350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82959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01. Topic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293163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GOMCAM 20180617_1836150728">
            <a:hlinkClick r:id="" action="ppaction://media"/>
            <a:extLst>
              <a:ext uri="{FF2B5EF4-FFF2-40B4-BE49-F238E27FC236}">
                <a16:creationId xmlns:a16="http://schemas.microsoft.com/office/drawing/2014/main" id="{423DFBEC-2F76-4A82-85B7-3532BD725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858" y="1401121"/>
            <a:ext cx="9040109" cy="46059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04EAA8-569D-413F-8F9A-A2774C94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95414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7604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82959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01. Topic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293163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04EAA8-569D-413F-8F9A-A2774C94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2" name="GOMCAM 20180617_1835050839">
            <a:hlinkClick r:id="" action="ppaction://media"/>
            <a:extLst>
              <a:ext uri="{FF2B5EF4-FFF2-40B4-BE49-F238E27FC236}">
                <a16:creationId xmlns:a16="http://schemas.microsoft.com/office/drawing/2014/main" id="{0D6ECA09-DEFC-4228-BB03-C6AF3DD95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303" y="1470246"/>
            <a:ext cx="9235198" cy="47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62164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91989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82959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01. Topic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293163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1" name="Picture 3" descr="C:\Users\LG\Downloads\my-icons-collection (1)\png\003-w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04" y="1967882"/>
            <a:ext cx="4151548" cy="415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G\Downloads\my-icons-collection (1)\png\002-shopping-c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92" y="3416984"/>
            <a:ext cx="2702446" cy="270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G\Downloads\my-icons-collection (1)\png\001-suitc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45" y="3122301"/>
            <a:ext cx="2997129" cy="29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ì¹´ë©ë¼ iconì ëí ì´ë¯¸ì§ ê²ìê²°ê³¼">
            <a:extLst>
              <a:ext uri="{FF2B5EF4-FFF2-40B4-BE49-F238E27FC236}">
                <a16:creationId xmlns:a16="http://schemas.microsoft.com/office/drawing/2014/main" id="{E1C65C86-0732-4166-A9BD-4073A70C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25" y="935723"/>
            <a:ext cx="1886673" cy="188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6199" y="39663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05868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84785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82959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01. Topic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293163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2074359" y="3262465"/>
            <a:ext cx="695703" cy="73866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01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2074359" y="4672165"/>
            <a:ext cx="714940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02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기존 방법의 단점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6762" y="3426477"/>
            <a:ext cx="78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카메라에 인식되는 단거리만 가능하다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6761" y="4749109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고성능 영상처리를 이용하므로 가격이 비싸다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14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1632"/>
              </p:ext>
            </p:extLst>
          </p:nvPr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09771"/>
              </p:ext>
            </p:extLst>
          </p:nvPr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482959" y="765580"/>
            <a:ext cx="4272459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01. Topic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293163" y="322261"/>
            <a:ext cx="108000" cy="731651"/>
            <a:chOff x="8267675" y="1647296"/>
            <a:chExt cx="108000" cy="731651"/>
          </a:xfrm>
          <a:solidFill>
            <a:schemeClr val="accent1">
              <a:lumMod val="75000"/>
            </a:schemeClr>
          </a:solidFill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0C89F-0E2E-439C-BA6C-3AA1F31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2074359" y="3262465"/>
            <a:ext cx="695703" cy="73866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01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2074359" y="4672165"/>
            <a:ext cx="714940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uda" panose="02000000000000000000" pitchFamily="2" charset="0"/>
              </a:rPr>
              <a:t>02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19519" y="177165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err="1">
                <a:ea typeface="Fira Sans Book" panose="00000400000000000000" pitchFamily="50" charset="0"/>
                <a:cs typeface="Clear Sans Light" panose="020B0303030202020304" pitchFamily="34" charset="0"/>
              </a:rPr>
              <a:t>자이로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 센서와 </a:t>
            </a:r>
            <a:r>
              <a:rPr lang="en-US" altLang="ko-KR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ZigBee</a:t>
            </a:r>
            <a:r>
              <a:rPr lang="ko-KR" altLang="en-US" sz="4000" b="1" dirty="0">
                <a:ea typeface="Fira Sans Book" panose="00000400000000000000" pitchFamily="50" charset="0"/>
                <a:cs typeface="Clear Sans Light" panose="020B0303030202020304" pitchFamily="34" charset="0"/>
              </a:rPr>
              <a:t>통신 이용의 장점</a:t>
            </a:r>
            <a:endParaRPr lang="en-GB" sz="4000" b="1" dirty="0">
              <a:ea typeface="Fira Sans Book" panose="00000400000000000000" pitchFamily="50" charset="0"/>
              <a:cs typeface="Clear Sans Light" panose="020B03030302020203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6762" y="3426477"/>
            <a:ext cx="78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카메라가 인식하지 못하는 거리도 이용 가능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6761" y="4749109"/>
            <a:ext cx="789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저가격으로 구현 가능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486</Words>
  <Application>Microsoft Office PowerPoint</Application>
  <PresentationFormat>와이드스크린</PresentationFormat>
  <Paragraphs>179</Paragraphs>
  <Slides>32</Slides>
  <Notes>17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나눔바른고딕</vt:lpstr>
      <vt:lpstr>Ruda</vt:lpstr>
      <vt:lpstr>Arial</vt:lpstr>
      <vt:lpstr>맑은 고딕</vt:lpstr>
      <vt:lpstr>Helvetica Light</vt:lpstr>
      <vt:lpstr>Fira Sans Book</vt:lpstr>
      <vt:lpstr>Wingdings</vt:lpstr>
      <vt:lpstr>Kontrapunkt Bob Bold</vt:lpstr>
      <vt:lpstr>Clear Sans Light</vt:lpstr>
      <vt:lpstr>Clear Sans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이미지 텍스트</dc:creator>
  <cp:lastModifiedBy>정은우</cp:lastModifiedBy>
  <cp:revision>235</cp:revision>
  <dcterms:created xsi:type="dcterms:W3CDTF">2017-05-12T06:14:44Z</dcterms:created>
  <dcterms:modified xsi:type="dcterms:W3CDTF">2018-11-25T14:16:46Z</dcterms:modified>
</cp:coreProperties>
</file>